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462" r:id="rId2"/>
    <p:sldId id="397" r:id="rId3"/>
    <p:sldId id="410" r:id="rId4"/>
    <p:sldId id="445" r:id="rId5"/>
    <p:sldId id="407" r:id="rId6"/>
    <p:sldId id="446" r:id="rId7"/>
    <p:sldId id="409" r:id="rId8"/>
    <p:sldId id="459" r:id="rId9"/>
    <p:sldId id="411" r:id="rId10"/>
    <p:sldId id="458" r:id="rId11"/>
    <p:sldId id="464" r:id="rId12"/>
    <p:sldId id="484" r:id="rId13"/>
    <p:sldId id="485" r:id="rId14"/>
    <p:sldId id="467" r:id="rId15"/>
    <p:sldId id="466" r:id="rId16"/>
    <p:sldId id="468" r:id="rId17"/>
    <p:sldId id="471" r:id="rId18"/>
    <p:sldId id="470" r:id="rId19"/>
    <p:sldId id="469" r:id="rId20"/>
    <p:sldId id="473" r:id="rId21"/>
    <p:sldId id="472" r:id="rId22"/>
    <p:sldId id="474" r:id="rId23"/>
    <p:sldId id="475" r:id="rId24"/>
    <p:sldId id="476" r:id="rId25"/>
    <p:sldId id="477" r:id="rId26"/>
    <p:sldId id="486" r:id="rId27"/>
    <p:sldId id="487" r:id="rId28"/>
    <p:sldId id="488" r:id="rId29"/>
    <p:sldId id="489" r:id="rId30"/>
    <p:sldId id="490" r:id="rId31"/>
    <p:sldId id="491" r:id="rId32"/>
    <p:sldId id="492" r:id="rId33"/>
    <p:sldId id="493" r:id="rId34"/>
    <p:sldId id="481" r:id="rId35"/>
    <p:sldId id="482" r:id="rId36"/>
    <p:sldId id="483" r:id="rId37"/>
    <p:sldId id="432" r:id="rId38"/>
    <p:sldId id="448" r:id="rId39"/>
    <p:sldId id="495" r:id="rId40"/>
    <p:sldId id="418" r:id="rId41"/>
    <p:sldId id="494" r:id="rId42"/>
    <p:sldId id="461" r:id="rId43"/>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Tw Cen MT" pitchFamily="34" charset="0"/>
        <a:ea typeface="+mn-ea"/>
        <a:cs typeface="Arial" charset="0"/>
      </a:defRPr>
    </a:lvl1pPr>
    <a:lvl2pPr marL="457200" algn="l" rtl="0" fontAlgn="base">
      <a:spcBef>
        <a:spcPct val="0"/>
      </a:spcBef>
      <a:spcAft>
        <a:spcPct val="0"/>
      </a:spcAft>
      <a:defRPr kern="1200">
        <a:solidFill>
          <a:schemeClr val="tx1"/>
        </a:solidFill>
        <a:latin typeface="Tw Cen MT" pitchFamily="34" charset="0"/>
        <a:ea typeface="+mn-ea"/>
        <a:cs typeface="Arial" charset="0"/>
      </a:defRPr>
    </a:lvl2pPr>
    <a:lvl3pPr marL="914400" algn="l" rtl="0" fontAlgn="base">
      <a:spcBef>
        <a:spcPct val="0"/>
      </a:spcBef>
      <a:spcAft>
        <a:spcPct val="0"/>
      </a:spcAft>
      <a:defRPr kern="1200">
        <a:solidFill>
          <a:schemeClr val="tx1"/>
        </a:solidFill>
        <a:latin typeface="Tw Cen MT" pitchFamily="34" charset="0"/>
        <a:ea typeface="+mn-ea"/>
        <a:cs typeface="Arial" charset="0"/>
      </a:defRPr>
    </a:lvl3pPr>
    <a:lvl4pPr marL="1371600" algn="l" rtl="0" fontAlgn="base">
      <a:spcBef>
        <a:spcPct val="0"/>
      </a:spcBef>
      <a:spcAft>
        <a:spcPct val="0"/>
      </a:spcAft>
      <a:defRPr kern="1200">
        <a:solidFill>
          <a:schemeClr val="tx1"/>
        </a:solidFill>
        <a:latin typeface="Tw Cen MT" pitchFamily="34" charset="0"/>
        <a:ea typeface="+mn-ea"/>
        <a:cs typeface="Arial" charset="0"/>
      </a:defRPr>
    </a:lvl4pPr>
    <a:lvl5pPr marL="1828800" algn="l" rtl="0" fontAlgn="base">
      <a:spcBef>
        <a:spcPct val="0"/>
      </a:spcBef>
      <a:spcAft>
        <a:spcPct val="0"/>
      </a:spcAft>
      <a:defRPr kern="1200">
        <a:solidFill>
          <a:schemeClr val="tx1"/>
        </a:solidFill>
        <a:latin typeface="Tw Cen MT" pitchFamily="34" charset="0"/>
        <a:ea typeface="+mn-ea"/>
        <a:cs typeface="Arial" charset="0"/>
      </a:defRPr>
    </a:lvl5pPr>
    <a:lvl6pPr marL="2286000" algn="l" defTabSz="914400" rtl="0" eaLnBrk="1" latinLnBrk="0" hangingPunct="1">
      <a:defRPr kern="1200">
        <a:solidFill>
          <a:schemeClr val="tx1"/>
        </a:solidFill>
        <a:latin typeface="Tw Cen MT" pitchFamily="34" charset="0"/>
        <a:ea typeface="+mn-ea"/>
        <a:cs typeface="Arial" charset="0"/>
      </a:defRPr>
    </a:lvl6pPr>
    <a:lvl7pPr marL="2743200" algn="l" defTabSz="914400" rtl="0" eaLnBrk="1" latinLnBrk="0" hangingPunct="1">
      <a:defRPr kern="1200">
        <a:solidFill>
          <a:schemeClr val="tx1"/>
        </a:solidFill>
        <a:latin typeface="Tw Cen MT" pitchFamily="34" charset="0"/>
        <a:ea typeface="+mn-ea"/>
        <a:cs typeface="Arial" charset="0"/>
      </a:defRPr>
    </a:lvl7pPr>
    <a:lvl8pPr marL="3200400" algn="l" defTabSz="914400" rtl="0" eaLnBrk="1" latinLnBrk="0" hangingPunct="1">
      <a:defRPr kern="1200">
        <a:solidFill>
          <a:schemeClr val="tx1"/>
        </a:solidFill>
        <a:latin typeface="Tw Cen MT" pitchFamily="34" charset="0"/>
        <a:ea typeface="+mn-ea"/>
        <a:cs typeface="Arial" charset="0"/>
      </a:defRPr>
    </a:lvl8pPr>
    <a:lvl9pPr marL="3657600" algn="l" defTabSz="914400" rtl="0" eaLnBrk="1" latinLnBrk="0" hangingPunct="1">
      <a:defRPr kern="1200">
        <a:solidFill>
          <a:schemeClr val="tx1"/>
        </a:solidFill>
        <a:latin typeface="Tw Cen MT" pitchFamily="34"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061"/>
    <a:srgbClr val="290AE2"/>
    <a:srgbClr val="0893B4"/>
    <a:srgbClr val="005EA4"/>
    <a:srgbClr val="FF0066"/>
    <a:srgbClr val="CCFFCC"/>
    <a:srgbClr val="CCFF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34587" autoAdjust="0"/>
    <p:restoredTop sz="91281" autoAdjust="0"/>
  </p:normalViewPr>
  <p:slideViewPr>
    <p:cSldViewPr>
      <p:cViewPr varScale="1">
        <p:scale>
          <a:sx n="92" d="100"/>
          <a:sy n="92" d="100"/>
        </p:scale>
        <p:origin x="66" y="14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55" d="100"/>
          <a:sy n="55" d="100"/>
        </p:scale>
        <p:origin x="185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fontAlgn="auto">
              <a:spcBef>
                <a:spcPts val="0"/>
              </a:spcBef>
              <a:spcAft>
                <a:spcPts val="0"/>
              </a:spcAft>
              <a:defRPr sz="1200">
                <a:latin typeface="+mn-lt"/>
                <a:cs typeface="+mn-cs"/>
              </a:defRPr>
            </a:lvl1pPr>
            <a:extLst/>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fontAlgn="auto">
              <a:spcBef>
                <a:spcPts val="0"/>
              </a:spcBef>
              <a:spcAft>
                <a:spcPts val="0"/>
              </a:spcAft>
              <a:defRPr sz="1200" smtClean="0">
                <a:latin typeface="+mn-lt"/>
                <a:cs typeface="+mn-cs"/>
              </a:defRPr>
            </a:lvl1pPr>
            <a:extLst/>
          </a:lstStyle>
          <a:p>
            <a:pPr>
              <a:defRPr/>
            </a:pPr>
            <a:fld id="{1FD124CF-09C3-4855-A1B0-2D7482BD39A1}" type="datetimeFigureOut">
              <a:rPr lang="en-US"/>
              <a:pPr>
                <a:defRPr/>
              </a:pPr>
              <a:t>1/2/2022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fontAlgn="auto">
              <a:spcBef>
                <a:spcPts val="0"/>
              </a:spcBef>
              <a:spcAft>
                <a:spcPts val="0"/>
              </a:spcAft>
              <a:defRPr sz="1200">
                <a:latin typeface="+mn-lt"/>
                <a:cs typeface="+mn-cs"/>
              </a:defRPr>
            </a:lvl1pPr>
            <a:extLst/>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fontAlgn="auto">
              <a:spcBef>
                <a:spcPts val="0"/>
              </a:spcBef>
              <a:spcAft>
                <a:spcPts val="0"/>
              </a:spcAft>
              <a:defRPr sz="1200" smtClean="0">
                <a:latin typeface="+mn-lt"/>
                <a:cs typeface="+mn-cs"/>
              </a:defRPr>
            </a:lvl1pPr>
            <a:extLst/>
          </a:lstStyle>
          <a:p>
            <a:pPr>
              <a:defRPr/>
            </a:pPr>
            <a:fld id="{0D6F0DB2-0A6A-4C63-8DC6-2713ADDEE5F9}" type="slidenum">
              <a:rPr lang="en-US"/>
              <a:pPr>
                <a:defRPr/>
              </a:pPr>
              <a:t>‹#›</a:t>
            </a:fld>
            <a:endParaRPr lang="en-US"/>
          </a:p>
        </p:txBody>
      </p:sp>
    </p:spTree>
    <p:extLst>
      <p:ext uri="{BB962C8B-B14F-4D97-AF65-F5344CB8AC3E}">
        <p14:creationId xmlns:p14="http://schemas.microsoft.com/office/powerpoint/2010/main" val="21092291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Rectangl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spcBef>
                <a:spcPct val="0"/>
              </a:spcBef>
            </a:pPr>
            <a:endParaRPr lang="en-US" dirty="0"/>
          </a:p>
        </p:txBody>
      </p:sp>
      <p:sp>
        <p:nvSpPr>
          <p:cNvPr id="49156" name="Rectangl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Tw Cen MT" pitchFamily="34" charset="0"/>
              </a:defRPr>
            </a:lvl1pPr>
            <a:lvl2pPr marL="742950" indent="-285750" eaLnBrk="0" hangingPunct="0">
              <a:defRPr>
                <a:solidFill>
                  <a:schemeClr val="tx1"/>
                </a:solidFill>
                <a:latin typeface="Tw Cen MT" pitchFamily="34" charset="0"/>
              </a:defRPr>
            </a:lvl2pPr>
            <a:lvl3pPr marL="1143000" indent="-228600" eaLnBrk="0" hangingPunct="0">
              <a:defRPr>
                <a:solidFill>
                  <a:schemeClr val="tx1"/>
                </a:solidFill>
                <a:latin typeface="Tw Cen MT" pitchFamily="34" charset="0"/>
              </a:defRPr>
            </a:lvl3pPr>
            <a:lvl4pPr marL="1600200" indent="-228600" eaLnBrk="0" hangingPunct="0">
              <a:defRPr>
                <a:solidFill>
                  <a:schemeClr val="tx1"/>
                </a:solidFill>
                <a:latin typeface="Tw Cen MT" pitchFamily="34" charset="0"/>
              </a:defRPr>
            </a:lvl4pPr>
            <a:lvl5pPr marL="2057400" indent="-228600" eaLnBrk="0" hangingPunct="0">
              <a:defRPr>
                <a:solidFill>
                  <a:schemeClr val="tx1"/>
                </a:solidFill>
                <a:latin typeface="Tw Cen MT" pitchFamily="34" charset="0"/>
              </a:defRPr>
            </a:lvl5pPr>
            <a:lvl6pPr marL="2514600" indent="-228600" eaLnBrk="0" fontAlgn="base" hangingPunct="0">
              <a:spcBef>
                <a:spcPct val="0"/>
              </a:spcBef>
              <a:spcAft>
                <a:spcPct val="0"/>
              </a:spcAft>
              <a:defRPr>
                <a:solidFill>
                  <a:schemeClr val="tx1"/>
                </a:solidFill>
                <a:latin typeface="Tw Cen MT" pitchFamily="34" charset="0"/>
              </a:defRPr>
            </a:lvl6pPr>
            <a:lvl7pPr marL="2971800" indent="-228600" eaLnBrk="0" fontAlgn="base" hangingPunct="0">
              <a:spcBef>
                <a:spcPct val="0"/>
              </a:spcBef>
              <a:spcAft>
                <a:spcPct val="0"/>
              </a:spcAft>
              <a:defRPr>
                <a:solidFill>
                  <a:schemeClr val="tx1"/>
                </a:solidFill>
                <a:latin typeface="Tw Cen MT" pitchFamily="34" charset="0"/>
              </a:defRPr>
            </a:lvl7pPr>
            <a:lvl8pPr marL="3429000" indent="-228600" eaLnBrk="0" fontAlgn="base" hangingPunct="0">
              <a:spcBef>
                <a:spcPct val="0"/>
              </a:spcBef>
              <a:spcAft>
                <a:spcPct val="0"/>
              </a:spcAft>
              <a:defRPr>
                <a:solidFill>
                  <a:schemeClr val="tx1"/>
                </a:solidFill>
                <a:latin typeface="Tw Cen MT" pitchFamily="34" charset="0"/>
              </a:defRPr>
            </a:lvl8pPr>
            <a:lvl9pPr marL="3886200" indent="-228600" eaLnBrk="0" fontAlgn="base" hangingPunct="0">
              <a:spcBef>
                <a:spcPct val="0"/>
              </a:spcBef>
              <a:spcAft>
                <a:spcPct val="0"/>
              </a:spcAft>
              <a:defRPr>
                <a:solidFill>
                  <a:schemeClr val="tx1"/>
                </a:solidFill>
                <a:latin typeface="Tw Cen MT" pitchFamily="34" charset="0"/>
              </a:defRPr>
            </a:lvl9pPr>
          </a:lstStyle>
          <a:p>
            <a:pPr eaLnBrk="1" fontAlgn="base" hangingPunct="1">
              <a:spcBef>
                <a:spcPct val="0"/>
              </a:spcBef>
              <a:spcAft>
                <a:spcPct val="0"/>
              </a:spcAft>
            </a:pPr>
            <a:fld id="{91F36B28-5117-4BF2-B0E7-A479C03C9805}" type="slidenum">
              <a:rPr lang="en-US">
                <a:latin typeface="Calibri" pitchFamily="34" charset="0"/>
              </a:rPr>
              <a:pPr eaLnBrk="1" fontAlgn="base" hangingPunct="1">
                <a:spcBef>
                  <a:spcPct val="0"/>
                </a:spcBef>
                <a:spcAft>
                  <a:spcPct val="0"/>
                </a:spcAft>
              </a:pPr>
              <a:t>1</a:t>
            </a:fld>
            <a:endParaRPr lang="en-US">
              <a:latin typeface="Calibri" pitchFamily="34" charset="0"/>
            </a:endParaRPr>
          </a:p>
        </p:txBody>
      </p:sp>
    </p:spTree>
    <p:extLst>
      <p:ext uri="{BB962C8B-B14F-4D97-AF65-F5344CB8AC3E}">
        <p14:creationId xmlns:p14="http://schemas.microsoft.com/office/powerpoint/2010/main" val="57310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D6F0DB2-0A6A-4C63-8DC6-2713ADDEE5F9}" type="slidenum">
              <a:rPr lang="en-US" smtClean="0"/>
              <a:pPr>
                <a:defRPr/>
              </a:pPr>
              <a:t>2</a:t>
            </a:fld>
            <a:endParaRPr lang="en-US"/>
          </a:p>
        </p:txBody>
      </p:sp>
    </p:spTree>
    <p:extLst>
      <p:ext uri="{BB962C8B-B14F-4D97-AF65-F5344CB8AC3E}">
        <p14:creationId xmlns:p14="http://schemas.microsoft.com/office/powerpoint/2010/main" val="2337920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4.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hemeOverride" Target="../theme/themeOverride2.xml"/><Relationship Id="rId5" Type="http://schemas.openxmlformats.org/officeDocument/2006/relationships/image" Target="../media/image6.png"/><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42000">
              <a:schemeClr val="accent4">
                <a:lumMod val="5000"/>
                <a:lumOff val="95000"/>
              </a:schemeClr>
            </a:gs>
            <a:gs pos="74000">
              <a:schemeClr val="accent4">
                <a:lumMod val="45000"/>
                <a:lumOff val="55000"/>
              </a:schemeClr>
            </a:gs>
            <a:gs pos="84000">
              <a:schemeClr val="accent4">
                <a:lumMod val="45000"/>
                <a:lumOff val="55000"/>
              </a:schemeClr>
            </a:gs>
            <a:gs pos="30000">
              <a:schemeClr val="accent4">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4" name="Rectangle 3"/>
          <p:cNvSpPr/>
          <p:nvPr/>
        </p:nvSpPr>
        <p:spPr>
          <a:xfrm>
            <a:off x="0" y="4478338"/>
            <a:ext cx="9144000" cy="66516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9525" y="4540250"/>
            <a:ext cx="2249488" cy="5349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2359025" y="4533900"/>
            <a:ext cx="6784975" cy="5334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Subtitle 8"/>
          <p:cNvSpPr>
            <a:spLocks noGrp="1"/>
          </p:cNvSpPr>
          <p:nvPr>
            <p:ph type="subTitle" idx="1" hasCustomPrompt="1"/>
          </p:nvPr>
        </p:nvSpPr>
        <p:spPr>
          <a:xfrm>
            <a:off x="2362200" y="4537528"/>
            <a:ext cx="6515100" cy="514350"/>
          </a:xfrm>
        </p:spPr>
        <p:txBody>
          <a:bodyPr anchor="ctr"/>
          <a:lstStyle>
            <a:lvl1pPr marL="0" indent="0" algn="l">
              <a:buNone/>
              <a:defRPr sz="9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pPr algn="ctr"/>
            <a:r>
              <a:rPr lang="en-US" sz="800" b="1" dirty="0">
                <a:solidFill>
                  <a:srgbClr val="FFC000"/>
                </a:solidFill>
                <a:latin typeface="Times New Roman" panose="02020603050405020304" pitchFamily="18" charset="0"/>
                <a:cs typeface="Times New Roman" panose="02020603050405020304" pitchFamily="18" charset="0"/>
              </a:rPr>
              <a:t>The Future of E-Learning : A vision for Development . Wednesday 27 -2-2019</a:t>
            </a:r>
          </a:p>
        </p:txBody>
      </p:sp>
      <p:sp>
        <p:nvSpPr>
          <p:cNvPr id="12" name="Rectangle 11"/>
          <p:cNvSpPr>
            <a:spLocks noGrp="1"/>
          </p:cNvSpPr>
          <p:nvPr>
            <p:ph type="title"/>
          </p:nvPr>
        </p:nvSpPr>
        <p:spPr>
          <a:xfrm>
            <a:off x="2362200" y="2343150"/>
            <a:ext cx="6477000" cy="2038350"/>
          </a:xfrm>
        </p:spPr>
        <p:txBody>
          <a:bodyPr rtlCol="0"/>
          <a:lstStyle>
            <a:lvl1pPr>
              <a:defRPr cap="all" baseline="0"/>
            </a:lvl1pPr>
            <a:extLst/>
          </a:lstStyle>
          <a:p>
            <a:r>
              <a:rPr lang="en-US"/>
              <a:t>Click to edit Master title style</a:t>
            </a:r>
            <a:endParaRPr lang="en-US" dirty="0"/>
          </a:p>
        </p:txBody>
      </p:sp>
      <p:sp>
        <p:nvSpPr>
          <p:cNvPr id="8" name="Date Placeholder 27"/>
          <p:cNvSpPr>
            <a:spLocks noGrp="1"/>
          </p:cNvSpPr>
          <p:nvPr>
            <p:ph type="dt" sz="half" idx="10"/>
          </p:nvPr>
        </p:nvSpPr>
        <p:spPr>
          <a:xfrm>
            <a:off x="76200" y="4551363"/>
            <a:ext cx="2057400" cy="514350"/>
          </a:xfrm>
        </p:spPr>
        <p:txBody>
          <a:bodyPr>
            <a:noAutofit/>
          </a:bodyPr>
          <a:lstStyle>
            <a:lvl1pPr algn="ctr">
              <a:defRPr sz="2000" smtClean="0">
                <a:solidFill>
                  <a:srgbClr val="FFFFFF"/>
                </a:solidFill>
              </a:defRPr>
            </a:lvl1pPr>
            <a:extLst/>
          </a:lstStyle>
          <a:p>
            <a:pPr>
              <a:defRPr/>
            </a:pPr>
            <a:fld id="{C599310E-F826-468B-9984-678AF74076FA}" type="datetime1">
              <a:rPr lang="en-US" smtClean="0"/>
              <a:t>1/2/2022</a:t>
            </a:fld>
            <a:endParaRPr lang="en-US" dirty="0"/>
          </a:p>
        </p:txBody>
      </p:sp>
      <p:pic>
        <p:nvPicPr>
          <p:cNvPr id="13" name="Picture 12">
            <a:extLst>
              <a:ext uri="{FF2B5EF4-FFF2-40B4-BE49-F238E27FC236}">
                <a16:creationId xmlns:a16="http://schemas.microsoft.com/office/drawing/2014/main" id="{B42973D3-6043-4ECD-9048-6BDADBD804F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893" b="97768" l="889" r="98667">
                        <a14:foregroundMark x1="49333" y1="15179" x2="49333" y2="15179"/>
                        <a14:foregroundMark x1="51111" y1="83929" x2="51111" y2="83929"/>
                        <a14:foregroundMark x1="83556" y1="48214" x2="83556" y2="48214"/>
                        <a14:foregroundMark x1="16000" y1="46429" x2="16000" y2="46429"/>
                        <a14:foregroundMark x1="16444" y1="41518" x2="16444" y2="41518"/>
                        <a14:foregroundMark x1="16000" y1="45089" x2="20000" y2="47768"/>
                        <a14:foregroundMark x1="49333" y1="14732" x2="49333" y2="14732"/>
                        <a14:foregroundMark x1="49333" y1="14732" x2="50667" y2="83036"/>
                        <a14:foregroundMark x1="49778" y1="49107" x2="84444" y2="48661"/>
                        <a14:foregroundMark x1="49778" y1="48661" x2="13333" y2="47321"/>
                        <a14:foregroundMark x1="48444" y1="49107" x2="72444" y2="23214"/>
                        <a14:foregroundMark x1="50222" y1="50893" x2="76000" y2="70982"/>
                        <a14:foregroundMark x1="62222" y1="60714" x2="83111" y2="55804"/>
                        <a14:foregroundMark x1="66667" y1="50893" x2="78667" y2="31250"/>
                        <a14:foregroundMark x1="60444" y1="35714" x2="62222" y2="17857"/>
                        <a14:foregroundMark x1="49778" y1="48661" x2="32444" y2="21429"/>
                        <a14:foregroundMark x1="32889" y1="49107" x2="23556" y2="70089"/>
                        <a14:foregroundMark x1="51111" y1="50446" x2="35556" y2="79911"/>
                        <a14:foregroundMark x1="49333" y1="49554" x2="31111" y2="58036"/>
                        <a14:foregroundMark x1="62667" y1="62946" x2="65333" y2="78125"/>
                        <a14:foregroundMark x1="61778" y1="72321" x2="51556" y2="81696"/>
                      </a14:backgroundRemoval>
                    </a14:imgEffect>
                  </a14:imgLayer>
                </a14:imgProps>
              </a:ext>
              <a:ext uri="{28A0092B-C50C-407E-A947-70E740481C1C}">
                <a14:useLocalDpi xmlns:a14="http://schemas.microsoft.com/office/drawing/2010/main" val="0"/>
              </a:ext>
            </a:extLst>
          </a:blip>
          <a:stretch>
            <a:fillRect/>
          </a:stretch>
        </p:blipFill>
        <p:spPr>
          <a:xfrm>
            <a:off x="213778" y="108868"/>
            <a:ext cx="891122" cy="887163"/>
          </a:xfrm>
          <a:prstGeom prst="rect">
            <a:avLst/>
          </a:prstGeom>
        </p:spPr>
      </p:pic>
      <p:pic>
        <p:nvPicPr>
          <p:cNvPr id="16" name="Picture 15">
            <a:extLst>
              <a:ext uri="{FF2B5EF4-FFF2-40B4-BE49-F238E27FC236}">
                <a16:creationId xmlns:a16="http://schemas.microsoft.com/office/drawing/2014/main" id="{EC9EF7E0-6263-4998-A2F3-8F39AD9559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10400" y="-171450"/>
            <a:ext cx="2248029" cy="1447800"/>
          </a:xfrm>
          <a:prstGeom prst="rect">
            <a:avLst/>
          </a:prstGeom>
        </p:spPr>
      </p:pic>
    </p:spTree>
    <p:extLst>
      <p:ext uri="{BB962C8B-B14F-4D97-AF65-F5344CB8AC3E}">
        <p14:creationId xmlns:p14="http://schemas.microsoft.com/office/powerpoint/2010/main" val="1251376056"/>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a:xfrm>
            <a:off x="762000" y="117475"/>
            <a:ext cx="6781800" cy="1006475"/>
          </a:xfrm>
        </p:spPr>
        <p:txBody>
          <a:bodyPr/>
          <a:lstStyle/>
          <a:p>
            <a:r>
              <a:rPr lang="en-US" dirty="0"/>
              <a:t>Click to edit Master title style</a:t>
            </a:r>
          </a:p>
        </p:txBody>
      </p:sp>
      <p:sp>
        <p:nvSpPr>
          <p:cNvPr id="7" name="Rectangle 6"/>
          <p:cNvSpPr>
            <a:spLocks noGrp="1"/>
          </p:cNvSpPr>
          <p:nvPr>
            <p:ph sz="quarter" idx="13"/>
          </p:nvPr>
        </p:nvSpPr>
        <p:spPr>
          <a:xfrm>
            <a:off x="609600" y="1352550"/>
            <a:ext cx="8153400" cy="327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p:cNvSpPr>
          <p:nvPr>
            <p:ph type="dt" sz="half" idx="14"/>
          </p:nvPr>
        </p:nvSpPr>
        <p:spPr/>
        <p:txBody>
          <a:bodyPr/>
          <a:lstStyle>
            <a:lvl1pPr>
              <a:defRPr/>
            </a:lvl1pPr>
            <a:extLst/>
          </a:lstStyle>
          <a:p>
            <a:pPr>
              <a:defRPr/>
            </a:pPr>
            <a:fld id="{04C136CB-CC70-43A4-A9EC-42C4C77E9457}" type="datetime1">
              <a:rPr lang="en-US" smtClean="0"/>
              <a:t>1/2/2022</a:t>
            </a:fld>
            <a:endParaRPr lang="en-US"/>
          </a:p>
        </p:txBody>
      </p:sp>
      <p:sp>
        <p:nvSpPr>
          <p:cNvPr id="8" name="Rectangle 7"/>
          <p:cNvSpPr>
            <a:spLocks noGrp="1"/>
          </p:cNvSpPr>
          <p:nvPr>
            <p:ph type="sldNum" sz="quarter" idx="16"/>
          </p:nvPr>
        </p:nvSpPr>
        <p:spPr/>
        <p:txBody>
          <a:bodyPr/>
          <a:lstStyle>
            <a:lvl1pPr>
              <a:defRPr/>
            </a:lvl1pPr>
            <a:extLst/>
          </a:lstStyle>
          <a:p>
            <a:pPr>
              <a:defRPr/>
            </a:pPr>
            <a:fld id="{7C8AB547-9C1F-414B-B3AA-CAF45CA5E9D5}" type="slidenum">
              <a:rPr lang="en-US"/>
              <a:pPr>
                <a:defRPr/>
              </a:pPr>
              <a:t>‹#›</a:t>
            </a:fld>
            <a:endParaRPr lang="en-US"/>
          </a:p>
        </p:txBody>
      </p:sp>
    </p:spTree>
    <p:extLst>
      <p:ext uri="{BB962C8B-B14F-4D97-AF65-F5344CB8AC3E}">
        <p14:creationId xmlns:p14="http://schemas.microsoft.com/office/powerpoint/2010/main" val="1883998776"/>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Text Placeholder 2"/>
          <p:cNvSpPr>
            <a:spLocks noGrp="1"/>
          </p:cNvSpPr>
          <p:nvPr>
            <p:ph type="body" idx="1"/>
          </p:nvPr>
        </p:nvSpPr>
        <p:spPr>
          <a:xfrm>
            <a:off x="1371600" y="2057400"/>
            <a:ext cx="7123113" cy="1254919"/>
          </a:xfrm>
        </p:spPr>
        <p:txBody>
          <a:bodyPr/>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2" name="Title 1"/>
          <p:cNvSpPr>
            <a:spLocks noGrp="1"/>
          </p:cNvSpPr>
          <p:nvPr>
            <p:ph type="title"/>
          </p:nvPr>
        </p:nvSpPr>
        <p:spPr>
          <a:xfrm>
            <a:off x="1371600" y="1200150"/>
            <a:ext cx="7620000" cy="742950"/>
          </a:xfrm>
        </p:spPr>
        <p:txBody>
          <a:bodyPr/>
          <a:lstStyle>
            <a:lvl1pPr algn="l">
              <a:buNone/>
              <a:defRPr sz="4400" b="0" cap="none">
                <a:solidFill>
                  <a:srgbClr val="FFFFFF"/>
                </a:solidFill>
              </a:defRPr>
            </a:lvl1pPr>
            <a:extLst/>
          </a:lstStyle>
          <a:p>
            <a:r>
              <a:rPr lang="en-US"/>
              <a:t>Click to edit Master title style</a:t>
            </a:r>
            <a:endParaRPr lang="en-US" dirty="0"/>
          </a:p>
        </p:txBody>
      </p:sp>
      <p:sp>
        <p:nvSpPr>
          <p:cNvPr id="8" name="Date Placeholder 11"/>
          <p:cNvSpPr>
            <a:spLocks noGrp="1"/>
          </p:cNvSpPr>
          <p:nvPr>
            <p:ph type="dt" sz="half" idx="10"/>
          </p:nvPr>
        </p:nvSpPr>
        <p:spPr/>
        <p:txBody>
          <a:bodyPr/>
          <a:lstStyle>
            <a:lvl1pPr>
              <a:defRPr/>
            </a:lvl1pPr>
            <a:extLst/>
          </a:lstStyle>
          <a:p>
            <a:pPr>
              <a:defRPr/>
            </a:pPr>
            <a:fld id="{B677F782-87E6-4B35-A747-627694C98422}" type="datetime1">
              <a:rPr lang="en-US" smtClean="0"/>
              <a:t>1/2/2022</a:t>
            </a:fld>
            <a:endParaRPr lang="en-US"/>
          </a:p>
        </p:txBody>
      </p:sp>
      <p:sp>
        <p:nvSpPr>
          <p:cNvPr id="9" name="Slide Number Placeholder 12"/>
          <p:cNvSpPr>
            <a:spLocks noGrp="1"/>
          </p:cNvSpPr>
          <p:nvPr>
            <p:ph type="sldNum" sz="quarter" idx="11"/>
          </p:nvPr>
        </p:nvSpPr>
        <p:spPr>
          <a:xfrm>
            <a:off x="0" y="1314450"/>
            <a:ext cx="1295400" cy="527050"/>
          </a:xfrm>
        </p:spPr>
        <p:txBody>
          <a:bodyPr>
            <a:noAutofit/>
          </a:bodyPr>
          <a:lstStyle>
            <a:lvl1pPr>
              <a:defRPr sz="2400" smtClean="0">
                <a:solidFill>
                  <a:srgbClr val="FFFFFF"/>
                </a:solidFill>
              </a:defRPr>
            </a:lvl1pPr>
            <a:extLst/>
          </a:lstStyle>
          <a:p>
            <a:pPr>
              <a:defRPr/>
            </a:pPr>
            <a:fld id="{CAF2410A-69FE-4A96-8020-E11D60FD6F97}" type="slidenum">
              <a:rPr lang="en-US"/>
              <a:pPr>
                <a:defRPr/>
              </a:pPr>
              <a:t>‹#›</a:t>
            </a:fld>
            <a:endParaRPr lang="en-US" dirty="0"/>
          </a:p>
        </p:txBody>
      </p:sp>
      <p:pic>
        <p:nvPicPr>
          <p:cNvPr id="11" name="Picture 10">
            <a:extLst>
              <a:ext uri="{FF2B5EF4-FFF2-40B4-BE49-F238E27FC236}">
                <a16:creationId xmlns:a16="http://schemas.microsoft.com/office/drawing/2014/main" id="{A4F2CD2B-762D-4E50-8818-6F68DB082081}"/>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893" b="97768" l="889" r="98667">
                        <a14:foregroundMark x1="49333" y1="15179" x2="49333" y2="15179"/>
                        <a14:foregroundMark x1="51111" y1="83929" x2="51111" y2="83929"/>
                        <a14:foregroundMark x1="83556" y1="48214" x2="83556" y2="48214"/>
                        <a14:foregroundMark x1="16000" y1="46429" x2="16000" y2="46429"/>
                        <a14:foregroundMark x1="16444" y1="41518" x2="16444" y2="41518"/>
                        <a14:foregroundMark x1="16000" y1="45089" x2="20000" y2="47768"/>
                        <a14:foregroundMark x1="49333" y1="14732" x2="49333" y2="14732"/>
                        <a14:foregroundMark x1="49333" y1="14732" x2="50667" y2="83036"/>
                        <a14:foregroundMark x1="49778" y1="49107" x2="84444" y2="48661"/>
                        <a14:foregroundMark x1="49778" y1="48661" x2="13333" y2="47321"/>
                        <a14:foregroundMark x1="48444" y1="49107" x2="72444" y2="23214"/>
                        <a14:foregroundMark x1="50222" y1="50893" x2="76000" y2="70982"/>
                        <a14:foregroundMark x1="62222" y1="60714" x2="83111" y2="55804"/>
                        <a14:foregroundMark x1="66667" y1="50893" x2="78667" y2="31250"/>
                        <a14:foregroundMark x1="60444" y1="35714" x2="62222" y2="17857"/>
                        <a14:foregroundMark x1="49778" y1="48661" x2="32444" y2="21429"/>
                        <a14:foregroundMark x1="32889" y1="49107" x2="23556" y2="70089"/>
                        <a14:foregroundMark x1="51111" y1="50446" x2="35556" y2="79911"/>
                        <a14:foregroundMark x1="49333" y1="49554" x2="31111" y2="58036"/>
                        <a14:foregroundMark x1="62667" y1="62946" x2="65333" y2="78125"/>
                        <a14:foregroundMark x1="61778" y1="72321" x2="51556" y2="81696"/>
                      </a14:backgroundRemoval>
                    </a14:imgEffect>
                  </a14:imgLayer>
                </a14:imgProps>
              </a:ext>
              <a:ext uri="{28A0092B-C50C-407E-A947-70E740481C1C}">
                <a14:useLocalDpi xmlns:a14="http://schemas.microsoft.com/office/drawing/2010/main" val="0"/>
              </a:ext>
            </a:extLst>
          </a:blip>
          <a:stretch>
            <a:fillRect/>
          </a:stretch>
        </p:blipFill>
        <p:spPr>
          <a:xfrm>
            <a:off x="79440" y="184765"/>
            <a:ext cx="737299" cy="734024"/>
          </a:xfrm>
          <a:prstGeom prst="rect">
            <a:avLst/>
          </a:prstGeom>
        </p:spPr>
      </p:pic>
      <p:pic>
        <p:nvPicPr>
          <p:cNvPr id="14" name="Picture 13">
            <a:extLst>
              <a:ext uri="{FF2B5EF4-FFF2-40B4-BE49-F238E27FC236}">
                <a16:creationId xmlns:a16="http://schemas.microsoft.com/office/drawing/2014/main" id="{6E126E01-39A6-485E-97C8-BB1109B686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15200" y="30110"/>
            <a:ext cx="1749360" cy="1055739"/>
          </a:xfrm>
          <a:prstGeom prst="rect">
            <a:avLst/>
          </a:prstGeom>
        </p:spPr>
      </p:pic>
    </p:spTree>
    <p:extLst>
      <p:ext uri="{BB962C8B-B14F-4D97-AF65-F5344CB8AC3E}">
        <p14:creationId xmlns:p14="http://schemas.microsoft.com/office/powerpoint/2010/main" val="3228615039"/>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17475"/>
            <a:ext cx="6400800" cy="1006475"/>
          </a:xfrm>
        </p:spPr>
        <p:txBody>
          <a:bodyPr/>
          <a:lstStyle/>
          <a:p>
            <a:r>
              <a:rPr lang="en-US" dirty="0"/>
              <a:t>Click to edit Master title style</a:t>
            </a:r>
          </a:p>
        </p:txBody>
      </p:sp>
      <p:sp>
        <p:nvSpPr>
          <p:cNvPr id="9" name="Content Placeholder 8"/>
          <p:cNvSpPr>
            <a:spLocks noGrp="1"/>
          </p:cNvSpPr>
          <p:nvPr>
            <p:ph sz="quarter" idx="13"/>
          </p:nvPr>
        </p:nvSpPr>
        <p:spPr>
          <a:xfrm>
            <a:off x="609600" y="1352551"/>
            <a:ext cx="3886200" cy="326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7"/>
          <p:cNvSpPr>
            <a:spLocks noGrp="1"/>
          </p:cNvSpPr>
          <p:nvPr>
            <p:ph type="dt" sz="half" idx="15"/>
          </p:nvPr>
        </p:nvSpPr>
        <p:spPr/>
        <p:txBody>
          <a:bodyPr rtlCol="0"/>
          <a:lstStyle>
            <a:lvl1pPr>
              <a:defRPr/>
            </a:lvl1pPr>
            <a:extLst/>
          </a:lstStyle>
          <a:p>
            <a:pPr>
              <a:defRPr/>
            </a:pPr>
            <a:fld id="{3023920C-85E9-4EBE-A410-B95284053658}" type="datetime1">
              <a:rPr lang="en-US" smtClean="0"/>
              <a:t>1/2/2022</a:t>
            </a:fld>
            <a:endParaRPr lang="en-US"/>
          </a:p>
        </p:txBody>
      </p:sp>
      <p:sp>
        <p:nvSpPr>
          <p:cNvPr id="7" name="Slide Number Placeholder 9"/>
          <p:cNvSpPr>
            <a:spLocks noGrp="1"/>
          </p:cNvSpPr>
          <p:nvPr>
            <p:ph type="sldNum" sz="quarter" idx="16"/>
          </p:nvPr>
        </p:nvSpPr>
        <p:spPr/>
        <p:txBody>
          <a:bodyPr rtlCol="0"/>
          <a:lstStyle>
            <a:lvl1pPr>
              <a:defRPr/>
            </a:lvl1pPr>
            <a:extLst/>
          </a:lstStyle>
          <a:p>
            <a:pPr>
              <a:defRPr/>
            </a:pPr>
            <a:fld id="{BB26C9D2-4CB3-4E48-A6E8-784316CE8AF6}" type="slidenum">
              <a:rPr lang="en-US"/>
              <a:pPr>
                <a:defRPr/>
              </a:pPr>
              <a:t>‹#›</a:t>
            </a:fld>
            <a:endParaRPr lang="en-US"/>
          </a:p>
        </p:txBody>
      </p:sp>
    </p:spTree>
    <p:extLst>
      <p:ext uri="{BB962C8B-B14F-4D97-AF65-F5344CB8AC3E}">
        <p14:creationId xmlns:p14="http://schemas.microsoft.com/office/powerpoint/2010/main" val="176877004"/>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118110"/>
            <a:ext cx="6694679" cy="1005840"/>
          </a:xfrm>
        </p:spPr>
        <p:txBody>
          <a:bodyPr/>
          <a:lstStyle>
            <a:lvl1pPr>
              <a:defRPr/>
            </a:lvl1pPr>
            <a:extLst/>
          </a:lstStyle>
          <a:p>
            <a:r>
              <a:rPr lang="en-US" dirty="0"/>
              <a:t>Click to edit Master title style</a:t>
            </a:r>
          </a:p>
        </p:txBody>
      </p:sp>
      <p:sp>
        <p:nvSpPr>
          <p:cNvPr id="11" name="Content Placeholder 10"/>
          <p:cNvSpPr>
            <a:spLocks noGrp="1"/>
          </p:cNvSpPr>
          <p:nvPr>
            <p:ph sz="quarter" idx="13"/>
          </p:nvPr>
        </p:nvSpPr>
        <p:spPr>
          <a:xfrm>
            <a:off x="609600" y="1919818"/>
            <a:ext cx="3886200" cy="2628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a:t>Click to edit Master text styles</a:t>
            </a:r>
          </a:p>
        </p:txBody>
      </p:sp>
      <p:sp>
        <p:nvSpPr>
          <p:cNvPr id="8" name="Date Placeholder 9"/>
          <p:cNvSpPr>
            <a:spLocks noGrp="1"/>
          </p:cNvSpPr>
          <p:nvPr>
            <p:ph type="dt" sz="half" idx="20"/>
          </p:nvPr>
        </p:nvSpPr>
        <p:spPr/>
        <p:txBody>
          <a:bodyPr rtlCol="0"/>
          <a:lstStyle>
            <a:lvl1pPr>
              <a:defRPr/>
            </a:lvl1pPr>
            <a:extLst/>
          </a:lstStyle>
          <a:p>
            <a:pPr>
              <a:defRPr/>
            </a:pPr>
            <a:fld id="{AEA5CBB0-2FDE-439A-9C58-93F128F9DFC8}" type="datetime1">
              <a:rPr lang="en-US" smtClean="0"/>
              <a:t>1/2/2022</a:t>
            </a:fld>
            <a:endParaRPr lang="en-US"/>
          </a:p>
        </p:txBody>
      </p:sp>
      <p:sp>
        <p:nvSpPr>
          <p:cNvPr id="9" name="Slide Number Placeholder 11"/>
          <p:cNvSpPr>
            <a:spLocks noGrp="1"/>
          </p:cNvSpPr>
          <p:nvPr>
            <p:ph type="sldNum" sz="quarter" idx="21"/>
          </p:nvPr>
        </p:nvSpPr>
        <p:spPr/>
        <p:txBody>
          <a:bodyPr rtlCol="0"/>
          <a:lstStyle>
            <a:lvl1pPr>
              <a:defRPr/>
            </a:lvl1pPr>
            <a:extLst/>
          </a:lstStyle>
          <a:p>
            <a:pPr>
              <a:defRPr/>
            </a:pPr>
            <a:fld id="{0F7FB089-7E16-499D-B828-B384507680F1}" type="slidenum">
              <a:rPr lang="en-US"/>
              <a:pPr>
                <a:defRPr/>
              </a:pPr>
              <a:t>‹#›</a:t>
            </a:fld>
            <a:endParaRPr lang="en-US"/>
          </a:p>
        </p:txBody>
      </p:sp>
    </p:spTree>
    <p:extLst>
      <p:ext uri="{BB962C8B-B14F-4D97-AF65-F5344CB8AC3E}">
        <p14:creationId xmlns:p14="http://schemas.microsoft.com/office/powerpoint/2010/main" val="3686715986"/>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117475"/>
            <a:ext cx="6500121" cy="1006475"/>
          </a:xfrm>
        </p:spPr>
        <p:txBody>
          <a:bodyPr/>
          <a:lstStyle/>
          <a:p>
            <a:r>
              <a:rPr lang="en-US" dirty="0"/>
              <a:t>Click to edit Master title style</a:t>
            </a:r>
          </a:p>
        </p:txBody>
      </p:sp>
      <p:sp>
        <p:nvSpPr>
          <p:cNvPr id="4" name="Date Placeholder 2"/>
          <p:cNvSpPr>
            <a:spLocks noGrp="1"/>
          </p:cNvSpPr>
          <p:nvPr>
            <p:ph type="dt" sz="half" idx="10"/>
          </p:nvPr>
        </p:nvSpPr>
        <p:spPr/>
        <p:txBody>
          <a:bodyPr/>
          <a:lstStyle>
            <a:lvl1pPr>
              <a:defRPr/>
            </a:lvl1pPr>
            <a:extLst/>
          </a:lstStyle>
          <a:p>
            <a:pPr>
              <a:defRPr/>
            </a:pPr>
            <a:fld id="{8D49B3EB-3D26-40BA-BD5F-FDB227BC3409}" type="datetime1">
              <a:rPr lang="en-US" smtClean="0"/>
              <a:t>1/2/2022</a:t>
            </a:fld>
            <a:endParaRPr lang="en-US"/>
          </a:p>
        </p:txBody>
      </p:sp>
      <p:sp>
        <p:nvSpPr>
          <p:cNvPr id="6" name="Slide Number Placeholder 4"/>
          <p:cNvSpPr>
            <a:spLocks noGrp="1"/>
          </p:cNvSpPr>
          <p:nvPr>
            <p:ph type="sldNum" sz="quarter" idx="12"/>
          </p:nvPr>
        </p:nvSpPr>
        <p:spPr/>
        <p:txBody>
          <a:bodyPr/>
          <a:lstStyle>
            <a:lvl1pPr>
              <a:defRPr smtClean="0">
                <a:solidFill>
                  <a:srgbClr val="FFFFFF"/>
                </a:solidFill>
              </a:defRPr>
            </a:lvl1pPr>
            <a:extLst/>
          </a:lstStyle>
          <a:p>
            <a:pPr>
              <a:defRPr/>
            </a:pPr>
            <a:fld id="{1901EC58-B3A4-4C91-8A07-9AE58D282D24}" type="slidenum">
              <a:rPr lang="en-US"/>
              <a:pPr>
                <a:defRPr/>
              </a:pPr>
              <a:t>‹#›</a:t>
            </a:fld>
            <a:endParaRPr lang="en-US" dirty="0"/>
          </a:p>
        </p:txBody>
      </p:sp>
    </p:spTree>
    <p:extLst>
      <p:ext uri="{BB962C8B-B14F-4D97-AF65-F5344CB8AC3E}">
        <p14:creationId xmlns:p14="http://schemas.microsoft.com/office/powerpoint/2010/main" val="3891553261"/>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241" y="118110"/>
            <a:ext cx="6400800" cy="1005840"/>
          </a:xfrm>
        </p:spPr>
        <p:txBody>
          <a:bodyPr/>
          <a:lstStyle>
            <a:lvl1pPr algn="l">
              <a:buNone/>
              <a:defRPr sz="4200" b="0"/>
            </a:lvl1pPr>
            <a:extLst/>
          </a:lstStyle>
          <a:p>
            <a:r>
              <a:rPr lang="en-US" dirty="0"/>
              <a:t>Click to edit Master title style</a:t>
            </a: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9" name="Content Placeholder 8"/>
          <p:cNvSpPr>
            <a:spLocks noGrp="1"/>
          </p:cNvSpPr>
          <p:nvPr>
            <p:ph sz="quarter" idx="13"/>
          </p:nvPr>
        </p:nvSpPr>
        <p:spPr>
          <a:xfrm>
            <a:off x="2362200" y="1428750"/>
            <a:ext cx="64008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p:cNvSpPr>
            <a:spLocks noGrp="1"/>
          </p:cNvSpPr>
          <p:nvPr>
            <p:ph type="dt" sz="half" idx="14"/>
          </p:nvPr>
        </p:nvSpPr>
        <p:spPr/>
        <p:txBody>
          <a:bodyPr/>
          <a:lstStyle>
            <a:lvl1pPr>
              <a:defRPr/>
            </a:lvl1pPr>
            <a:extLst/>
          </a:lstStyle>
          <a:p>
            <a:pPr>
              <a:defRPr/>
            </a:pPr>
            <a:fld id="{D436945F-3874-4189-8D59-B62E379E0B57}" type="datetime1">
              <a:rPr lang="en-US" smtClean="0"/>
              <a:t>1/2/2022</a:t>
            </a:fld>
            <a:endParaRPr lang="en-US"/>
          </a:p>
        </p:txBody>
      </p:sp>
      <p:sp>
        <p:nvSpPr>
          <p:cNvPr id="8" name="Slide Number Placeholder 6"/>
          <p:cNvSpPr>
            <a:spLocks noGrp="1"/>
          </p:cNvSpPr>
          <p:nvPr>
            <p:ph type="sldNum" sz="quarter" idx="16"/>
          </p:nvPr>
        </p:nvSpPr>
        <p:spPr/>
        <p:txBody>
          <a:bodyPr/>
          <a:lstStyle>
            <a:lvl1pPr>
              <a:defRPr smtClean="0">
                <a:solidFill>
                  <a:srgbClr val="FFFFFF"/>
                </a:solidFill>
              </a:defRPr>
            </a:lvl1pPr>
            <a:extLst/>
          </a:lstStyle>
          <a:p>
            <a:pPr>
              <a:defRPr/>
            </a:pPr>
            <a:fld id="{87E4094E-65AC-4655-8E29-85A53E831765}" type="slidenum">
              <a:rPr lang="en-US"/>
              <a:pPr>
                <a:defRPr/>
              </a:pPr>
              <a:t>‹#›</a:t>
            </a:fld>
            <a:endParaRPr lang="en-US" dirty="0"/>
          </a:p>
        </p:txBody>
      </p:sp>
    </p:spTree>
    <p:extLst>
      <p:ext uri="{BB962C8B-B14F-4D97-AF65-F5344CB8AC3E}">
        <p14:creationId xmlns:p14="http://schemas.microsoft.com/office/powerpoint/2010/main" val="399463062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9525" y="3429000"/>
            <a:ext cx="9144000" cy="66516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9525" y="3497263"/>
            <a:ext cx="1463675" cy="5349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1544638" y="3490913"/>
            <a:ext cx="7589837" cy="534987"/>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1447800" y="0"/>
            <a:ext cx="100013" cy="51498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normAutofit/>
          </a:bodyPr>
          <a:lstStyle>
            <a:lvl1pPr>
              <a:buNone/>
              <a:defRPr sz="3200"/>
            </a:lvl1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a:t>Click to edit Master text styles</a:t>
            </a:r>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a:t>Click to edit Master title style</a:t>
            </a:r>
            <a:endParaRPr lang="en-US" dirty="0"/>
          </a:p>
        </p:txBody>
      </p:sp>
      <p:sp>
        <p:nvSpPr>
          <p:cNvPr id="10" name="Date Placeholder 11"/>
          <p:cNvSpPr>
            <a:spLocks noGrp="1"/>
          </p:cNvSpPr>
          <p:nvPr>
            <p:ph type="dt" sz="half" idx="10"/>
          </p:nvPr>
        </p:nvSpPr>
        <p:spPr>
          <a:xfrm>
            <a:off x="6248400" y="4686300"/>
            <a:ext cx="2667000" cy="274638"/>
          </a:xfrm>
        </p:spPr>
        <p:txBody>
          <a:bodyPr rtlCol="0"/>
          <a:lstStyle>
            <a:lvl1pPr>
              <a:defRPr/>
            </a:lvl1pPr>
            <a:extLst/>
          </a:lstStyle>
          <a:p>
            <a:pPr>
              <a:defRPr/>
            </a:pPr>
            <a:fld id="{23CD334E-A380-490D-8E72-8B2743791670}" type="datetime1">
              <a:rPr lang="en-US" smtClean="0"/>
              <a:t>1/2/2022</a:t>
            </a:fld>
            <a:endParaRPr lang="en-US"/>
          </a:p>
        </p:txBody>
      </p:sp>
      <p:sp>
        <p:nvSpPr>
          <p:cNvPr id="11" name="Slide Number Placeholder 12"/>
          <p:cNvSpPr>
            <a:spLocks noGrp="1"/>
          </p:cNvSpPr>
          <p:nvPr>
            <p:ph type="sldNum" sz="quarter" idx="11"/>
          </p:nvPr>
        </p:nvSpPr>
        <p:spPr>
          <a:xfrm>
            <a:off x="0" y="3500438"/>
            <a:ext cx="1447800" cy="498475"/>
          </a:xfrm>
        </p:spPr>
        <p:txBody>
          <a:bodyPr rtlCol="0"/>
          <a:lstStyle>
            <a:lvl1pPr>
              <a:defRPr sz="2800" smtClean="0"/>
            </a:lvl1pPr>
            <a:extLst/>
          </a:lstStyle>
          <a:p>
            <a:pPr>
              <a:defRPr/>
            </a:pPr>
            <a:fld id="{FF6B596B-2FC2-4E3E-95B5-3AEA6E5C19A0}" type="slidenum">
              <a:rPr lang="en-US"/>
              <a:pPr>
                <a:defRPr/>
              </a:pPr>
              <a:t>‹#›</a:t>
            </a:fld>
            <a:endParaRPr lang="en-US" dirty="0"/>
          </a:p>
        </p:txBody>
      </p:sp>
      <p:pic>
        <p:nvPicPr>
          <p:cNvPr id="13" name="Picture 12">
            <a:extLst>
              <a:ext uri="{FF2B5EF4-FFF2-40B4-BE49-F238E27FC236}">
                <a16:creationId xmlns:a16="http://schemas.microsoft.com/office/drawing/2014/main" id="{FE5B2D66-95CA-45A7-9C40-4FC1850D1BF2}"/>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893" b="97768" l="889" r="98667">
                        <a14:foregroundMark x1="49333" y1="15179" x2="49333" y2="15179"/>
                        <a14:foregroundMark x1="51111" y1="83929" x2="51111" y2="83929"/>
                        <a14:foregroundMark x1="83556" y1="48214" x2="83556" y2="48214"/>
                        <a14:foregroundMark x1="16000" y1="46429" x2="16000" y2="46429"/>
                        <a14:foregroundMark x1="16444" y1="41518" x2="16444" y2="41518"/>
                        <a14:foregroundMark x1="16000" y1="45089" x2="20000" y2="47768"/>
                        <a14:foregroundMark x1="49333" y1="14732" x2="49333" y2="14732"/>
                        <a14:foregroundMark x1="49333" y1="14732" x2="50667" y2="83036"/>
                        <a14:foregroundMark x1="49778" y1="49107" x2="84444" y2="48661"/>
                        <a14:foregroundMark x1="49778" y1="48661" x2="13333" y2="47321"/>
                        <a14:foregroundMark x1="48444" y1="49107" x2="72444" y2="23214"/>
                        <a14:foregroundMark x1="50222" y1="50893" x2="76000" y2="70982"/>
                        <a14:foregroundMark x1="62222" y1="60714" x2="83111" y2="55804"/>
                        <a14:foregroundMark x1="66667" y1="50893" x2="78667" y2="31250"/>
                        <a14:foregroundMark x1="60444" y1="35714" x2="62222" y2="17857"/>
                        <a14:foregroundMark x1="49778" y1="48661" x2="32444" y2="21429"/>
                        <a14:foregroundMark x1="32889" y1="49107" x2="23556" y2="70089"/>
                        <a14:foregroundMark x1="51111" y1="50446" x2="35556" y2="79911"/>
                        <a14:foregroundMark x1="49333" y1="49554" x2="31111" y2="58036"/>
                        <a14:foregroundMark x1="62667" y1="62946" x2="65333" y2="78125"/>
                        <a14:foregroundMark x1="61778" y1="72321" x2="51556" y2="81696"/>
                      </a14:backgroundRemoval>
                    </a14:imgEffect>
                  </a14:imgLayer>
                </a14:imgProps>
              </a:ext>
              <a:ext uri="{28A0092B-C50C-407E-A947-70E740481C1C}">
                <a14:useLocalDpi xmlns:a14="http://schemas.microsoft.com/office/drawing/2010/main" val="0"/>
              </a:ext>
            </a:extLst>
          </a:blip>
          <a:stretch>
            <a:fillRect/>
          </a:stretch>
        </p:blipFill>
        <p:spPr>
          <a:xfrm>
            <a:off x="276828" y="194382"/>
            <a:ext cx="858769" cy="854955"/>
          </a:xfrm>
          <a:prstGeom prst="rect">
            <a:avLst/>
          </a:prstGeom>
        </p:spPr>
      </p:pic>
      <p:pic>
        <p:nvPicPr>
          <p:cNvPr id="16" name="Picture 15">
            <a:extLst>
              <a:ext uri="{FF2B5EF4-FFF2-40B4-BE49-F238E27FC236}">
                <a16:creationId xmlns:a16="http://schemas.microsoft.com/office/drawing/2014/main" id="{9C96B55C-0A34-4F4D-941C-AB74E2EF86D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229509" y="-157200"/>
            <a:ext cx="1924346" cy="1343100"/>
          </a:xfrm>
          <a:prstGeom prst="rect">
            <a:avLst/>
          </a:prstGeom>
        </p:spPr>
      </p:pic>
    </p:spTree>
    <p:extLst>
      <p:ext uri="{BB962C8B-B14F-4D97-AF65-F5344CB8AC3E}">
        <p14:creationId xmlns:p14="http://schemas.microsoft.com/office/powerpoint/2010/main" val="1744206255"/>
      </p:ext>
    </p:extLst>
  </p:cSld>
  <p:clrMapOvr>
    <a:overrideClrMapping bg1="dk1" tx1="lt1" bg2="dk2" tx2="lt2" accent1="accent1" accent2="accent2" accent3="accent3" accent4="accent4" accent5="accent5" accent6="accent6" hlink="hlink" folHlink="folHlink"/>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ext Placeholder 12"/>
          <p:cNvSpPr>
            <a:spLocks noGrp="1"/>
          </p:cNvSpPr>
          <p:nvPr>
            <p:ph type="body" idx="1"/>
          </p:nvPr>
        </p:nvSpPr>
        <p:spPr bwMode="auto">
          <a:xfrm>
            <a:off x="612775" y="1352550"/>
            <a:ext cx="815340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4686300"/>
            <a:ext cx="2667000" cy="274638"/>
          </a:xfrm>
          <a:prstGeom prst="rect">
            <a:avLst/>
          </a:prstGeom>
        </p:spPr>
        <p:txBody>
          <a:bodyPr vert="horz" anchor="ctr" anchorCtr="0"/>
          <a:lstStyle>
            <a:lvl1pPr algn="l" fontAlgn="auto">
              <a:spcBef>
                <a:spcPts val="0"/>
              </a:spcBef>
              <a:spcAft>
                <a:spcPts val="0"/>
              </a:spcAft>
              <a:defRPr sz="1400" smtClean="0">
                <a:solidFill>
                  <a:schemeClr val="tx2"/>
                </a:solidFill>
                <a:latin typeface="+mn-lt"/>
                <a:cs typeface="+mn-cs"/>
              </a:defRPr>
            </a:lvl1pPr>
            <a:extLst/>
          </a:lstStyle>
          <a:p>
            <a:pPr>
              <a:defRPr/>
            </a:pPr>
            <a:fld id="{88A6DC19-E45D-42C4-A45B-CD1D8B70E5D3}" type="datetime1">
              <a:rPr lang="en-US" smtClean="0"/>
              <a:t>1/2/2022</a:t>
            </a:fld>
            <a:endParaRPr lang="en-US" dirty="0"/>
          </a:p>
        </p:txBody>
      </p:sp>
      <p:sp>
        <p:nvSpPr>
          <p:cNvPr id="7" name="Rectangle 6"/>
          <p:cNvSpPr/>
          <p:nvPr/>
        </p:nvSpPr>
        <p:spPr>
          <a:xfrm>
            <a:off x="0" y="1095375"/>
            <a:ext cx="9144000" cy="2397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0" y="1128713"/>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590550" y="1128713"/>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Slide Number Placeholder 22"/>
          <p:cNvSpPr>
            <a:spLocks noGrp="1"/>
          </p:cNvSpPr>
          <p:nvPr>
            <p:ph type="sldNum" sz="quarter" idx="4"/>
          </p:nvPr>
        </p:nvSpPr>
        <p:spPr>
          <a:xfrm>
            <a:off x="0" y="1123950"/>
            <a:ext cx="533400" cy="182563"/>
          </a:xfrm>
          <a:prstGeom prst="rect">
            <a:avLst/>
          </a:prstGeom>
        </p:spPr>
        <p:txBody>
          <a:bodyPr vert="horz" anchor="ctr" anchorCtr="0">
            <a:normAutofit/>
          </a:bodyPr>
          <a:lstStyle>
            <a:lvl1pPr algn="ctr" fontAlgn="auto">
              <a:spcBef>
                <a:spcPts val="0"/>
              </a:spcBef>
              <a:spcAft>
                <a:spcPts val="0"/>
              </a:spcAft>
              <a:defRPr sz="1400" b="1" smtClean="0">
                <a:solidFill>
                  <a:srgbClr val="FFFFFF"/>
                </a:solidFill>
                <a:latin typeface="+mn-lt"/>
                <a:cs typeface="+mn-cs"/>
              </a:defRPr>
            </a:lvl1pPr>
            <a:extLst/>
          </a:lstStyle>
          <a:p>
            <a:pPr>
              <a:defRPr/>
            </a:pPr>
            <a:fld id="{2397BA22-E13E-4181-83E8-53BDA32203D9}" type="slidenum">
              <a:rPr lang="en-US"/>
              <a:pPr>
                <a:defRPr/>
              </a:pPr>
              <a:t>‹#›</a:t>
            </a:fld>
            <a:endParaRPr lang="en-US" dirty="0"/>
          </a:p>
        </p:txBody>
      </p:sp>
      <p:sp>
        <p:nvSpPr>
          <p:cNvPr id="1033" name="Title Placeholder 21"/>
          <p:cNvSpPr>
            <a:spLocks noGrp="1"/>
          </p:cNvSpPr>
          <p:nvPr>
            <p:ph type="title"/>
          </p:nvPr>
        </p:nvSpPr>
        <p:spPr bwMode="auto">
          <a:xfrm>
            <a:off x="1027466" y="117475"/>
            <a:ext cx="6440134"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pic>
        <p:nvPicPr>
          <p:cNvPr id="10" name="Picture 9">
            <a:extLst>
              <a:ext uri="{FF2B5EF4-FFF2-40B4-BE49-F238E27FC236}">
                <a16:creationId xmlns:a16="http://schemas.microsoft.com/office/drawing/2014/main" id="{B54A305E-198E-4DB3-B822-F193139D1830}"/>
              </a:ext>
            </a:extLst>
          </p:cNvPr>
          <p:cNvPicPr>
            <a:picLocks noChangeAspect="1"/>
          </p:cNvPicPr>
          <p:nvPr userDrawn="1"/>
        </p:nvPicPr>
        <p:blipFill>
          <a:blip r:embed="rId10" cstate="print">
            <a:extLst>
              <a:ext uri="{BEBA8EAE-BF5A-486C-A8C5-ECC9F3942E4B}">
                <a14:imgProps xmlns:a14="http://schemas.microsoft.com/office/drawing/2010/main">
                  <a14:imgLayer r:embed="rId11">
                    <a14:imgEffect>
                      <a14:backgroundRemoval t="893" b="97768" l="889" r="98667">
                        <a14:foregroundMark x1="49333" y1="15179" x2="49333" y2="15179"/>
                        <a14:foregroundMark x1="51111" y1="83929" x2="51111" y2="83929"/>
                        <a14:foregroundMark x1="83556" y1="48214" x2="83556" y2="48214"/>
                        <a14:foregroundMark x1="16000" y1="46429" x2="16000" y2="46429"/>
                        <a14:foregroundMark x1="16444" y1="41518" x2="16444" y2="41518"/>
                        <a14:foregroundMark x1="16000" y1="45089" x2="20000" y2="47768"/>
                        <a14:foregroundMark x1="49333" y1="14732" x2="49333" y2="14732"/>
                        <a14:foregroundMark x1="49333" y1="14732" x2="50667" y2="83036"/>
                        <a14:foregroundMark x1="49778" y1="49107" x2="84444" y2="48661"/>
                        <a14:foregroundMark x1="49778" y1="48661" x2="13333" y2="47321"/>
                        <a14:foregroundMark x1="48444" y1="49107" x2="72444" y2="23214"/>
                        <a14:foregroundMark x1="50222" y1="50893" x2="76000" y2="70982"/>
                        <a14:foregroundMark x1="62222" y1="60714" x2="83111" y2="55804"/>
                        <a14:foregroundMark x1="66667" y1="50893" x2="78667" y2="31250"/>
                        <a14:foregroundMark x1="60444" y1="35714" x2="62222" y2="17857"/>
                        <a14:foregroundMark x1="49778" y1="48661" x2="32444" y2="21429"/>
                        <a14:foregroundMark x1="32889" y1="49107" x2="23556" y2="70089"/>
                        <a14:foregroundMark x1="51111" y1="50446" x2="35556" y2="79911"/>
                        <a14:foregroundMark x1="49333" y1="49554" x2="31111" y2="58036"/>
                        <a14:foregroundMark x1="62667" y1="62946" x2="65333" y2="78125"/>
                        <a14:foregroundMark x1="61778" y1="72321" x2="51556" y2="81696"/>
                      </a14:backgroundRemoval>
                    </a14:imgEffect>
                  </a14:imgLayer>
                </a14:imgProps>
              </a:ext>
              <a:ext uri="{28A0092B-C50C-407E-A947-70E740481C1C}">
                <a14:useLocalDpi xmlns:a14="http://schemas.microsoft.com/office/drawing/2010/main" val="0"/>
              </a:ext>
            </a:extLst>
          </a:blip>
          <a:stretch>
            <a:fillRect/>
          </a:stretch>
        </p:blipFill>
        <p:spPr>
          <a:xfrm>
            <a:off x="96484" y="182486"/>
            <a:ext cx="873832" cy="869950"/>
          </a:xfrm>
          <a:prstGeom prst="rect">
            <a:avLst/>
          </a:prstGeom>
        </p:spPr>
      </p:pic>
      <p:pic>
        <p:nvPicPr>
          <p:cNvPr id="11" name="Picture 10">
            <a:extLst>
              <a:ext uri="{FF2B5EF4-FFF2-40B4-BE49-F238E27FC236}">
                <a16:creationId xmlns:a16="http://schemas.microsoft.com/office/drawing/2014/main" id="{AF36FE30-3E12-4B7D-B2AF-E8580500FB7A}"/>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313688" y="-50800"/>
            <a:ext cx="1964561" cy="1265238"/>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5" r:id="rId7"/>
    <p:sldLayoutId id="2147483676" r:id="rId8"/>
  </p:sldLayoutIdLst>
  <p:transition spd="slow">
    <p:fade/>
  </p:transition>
  <p:hf hdr="0" dt="0"/>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w Cen MT" pitchFamily="34" charset="0"/>
        </a:defRPr>
      </a:lvl2pPr>
      <a:lvl3pPr algn="l" rtl="0" fontAlgn="base">
        <a:spcBef>
          <a:spcPct val="0"/>
        </a:spcBef>
        <a:spcAft>
          <a:spcPct val="0"/>
        </a:spcAft>
        <a:defRPr sz="4200">
          <a:solidFill>
            <a:schemeClr val="tx2"/>
          </a:solidFill>
          <a:latin typeface="Tw Cen MT" pitchFamily="34" charset="0"/>
        </a:defRPr>
      </a:lvl3pPr>
      <a:lvl4pPr algn="l" rtl="0" fontAlgn="base">
        <a:spcBef>
          <a:spcPct val="0"/>
        </a:spcBef>
        <a:spcAft>
          <a:spcPct val="0"/>
        </a:spcAft>
        <a:defRPr sz="4200">
          <a:solidFill>
            <a:schemeClr val="tx2"/>
          </a:solidFill>
          <a:latin typeface="Tw Cen MT" pitchFamily="34" charset="0"/>
        </a:defRPr>
      </a:lvl4pPr>
      <a:lvl5pPr algn="l" rtl="0" fontAlgn="base">
        <a:spcBef>
          <a:spcPct val="0"/>
        </a:spcBef>
        <a:spcAft>
          <a:spcPct val="0"/>
        </a:spcAft>
        <a:defRPr sz="4200">
          <a:solidFill>
            <a:schemeClr val="tx2"/>
          </a:solidFill>
          <a:latin typeface="Tw Cen MT" pitchFamily="34" charset="0"/>
        </a:defRPr>
      </a:lvl5pPr>
      <a:lvl6pPr marL="457200" algn="l" rtl="0" fontAlgn="base">
        <a:spcBef>
          <a:spcPct val="0"/>
        </a:spcBef>
        <a:spcAft>
          <a:spcPct val="0"/>
        </a:spcAft>
        <a:defRPr sz="4200">
          <a:solidFill>
            <a:schemeClr val="tx2"/>
          </a:solidFill>
          <a:latin typeface="Tw Cen MT" pitchFamily="34" charset="0"/>
        </a:defRPr>
      </a:lvl6pPr>
      <a:lvl7pPr marL="914400" algn="l" rtl="0" fontAlgn="base">
        <a:spcBef>
          <a:spcPct val="0"/>
        </a:spcBef>
        <a:spcAft>
          <a:spcPct val="0"/>
        </a:spcAft>
        <a:defRPr sz="4200">
          <a:solidFill>
            <a:schemeClr val="tx2"/>
          </a:solidFill>
          <a:latin typeface="Tw Cen MT" pitchFamily="34" charset="0"/>
        </a:defRPr>
      </a:lvl7pPr>
      <a:lvl8pPr marL="1371600" algn="l" rtl="0" fontAlgn="base">
        <a:spcBef>
          <a:spcPct val="0"/>
        </a:spcBef>
        <a:spcAft>
          <a:spcPct val="0"/>
        </a:spcAft>
        <a:defRPr sz="4200">
          <a:solidFill>
            <a:schemeClr val="tx2"/>
          </a:solidFill>
          <a:latin typeface="Tw Cen MT" pitchFamily="34" charset="0"/>
        </a:defRPr>
      </a:lvl8pPr>
      <a:lvl9pPr marL="1828800" algn="l" rtl="0" fontAlgn="base">
        <a:spcBef>
          <a:spcPct val="0"/>
        </a:spcBef>
        <a:spcAft>
          <a:spcPct val="0"/>
        </a:spcAft>
        <a:defRPr sz="4200">
          <a:solidFill>
            <a:schemeClr val="tx2"/>
          </a:solidFill>
          <a:latin typeface="Tw Cen MT" pitchFamily="34" charset="0"/>
        </a:defRPr>
      </a:lvl9pPr>
      <a:extLst/>
    </p:titleStyle>
    <p:bodyStyle>
      <a:lvl1pPr marL="319088" indent="-319088" algn="l" rtl="0" fontAlgn="base">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rgbClr val="EB641B"/>
        </a:buClr>
        <a:buSzPct val="75000"/>
        <a:buFont typeface="Wingdings"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rgbClr val="39639D"/>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08176" y="136260"/>
            <a:ext cx="5959936" cy="738664"/>
          </a:xfrm>
          <a:prstGeom prst="rect">
            <a:avLst/>
          </a:prstGeom>
          <a:noFill/>
        </p:spPr>
        <p:txBody>
          <a:bodyPr wrap="square" rtlCol="0">
            <a:spAutoFit/>
          </a:bodyPr>
          <a:lstStyle/>
          <a:p>
            <a:pPr algn="ctr"/>
            <a:r>
              <a:rPr lang="en-US" sz="2400" b="1" dirty="0">
                <a:solidFill>
                  <a:srgbClr val="290AE2"/>
                </a:solidFill>
                <a:latin typeface="Times New Roman" panose="02020603050405020304" pitchFamily="18" charset="0"/>
                <a:cs typeface="Times New Roman" panose="02020603050405020304" pitchFamily="18" charset="0"/>
              </a:rPr>
              <a:t>Object Tracking</a:t>
            </a:r>
          </a:p>
          <a:p>
            <a:pPr algn="ctr"/>
            <a:endParaRPr lang="en-US" b="1" dirty="0">
              <a:solidFill>
                <a:srgbClr val="290AE2"/>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85C27A-A154-4E49-9D86-2E4C5E30AE79}"/>
              </a:ext>
            </a:extLst>
          </p:cNvPr>
          <p:cNvSpPr>
            <a:spLocks noGrp="1"/>
          </p:cNvSpPr>
          <p:nvPr>
            <p:ph type="sldNum" sz="quarter" idx="4294967295"/>
          </p:nvPr>
        </p:nvSpPr>
        <p:spPr>
          <a:xfrm>
            <a:off x="7132868" y="362717"/>
            <a:ext cx="838200" cy="285750"/>
          </a:xfrm>
        </p:spPr>
        <p:txBody>
          <a:bodyPr>
            <a:normAutofit lnSpcReduction="10000"/>
          </a:bodyPr>
          <a:lstStyle/>
          <a:p>
            <a:pPr>
              <a:defRPr/>
            </a:pPr>
            <a:fld id="{F01DA1F6-C83B-4820-A384-6499B9EB78B3}" type="slidenum">
              <a:rPr lang="en-US" smtClean="0"/>
              <a:pPr>
                <a:defRPr/>
              </a:pPr>
              <a:t>1</a:t>
            </a:fld>
            <a:endParaRPr lang="en-US" dirty="0"/>
          </a:p>
        </p:txBody>
      </p:sp>
      <p:sp>
        <p:nvSpPr>
          <p:cNvPr id="8" name="Footer Placeholder 3">
            <a:extLst>
              <a:ext uri="{FF2B5EF4-FFF2-40B4-BE49-F238E27FC236}">
                <a16:creationId xmlns:a16="http://schemas.microsoft.com/office/drawing/2014/main" id="{05B6FCC1-76A5-4BC5-8590-5557EB2261E4}"/>
              </a:ext>
            </a:extLst>
          </p:cNvPr>
          <p:cNvSpPr txBox="1">
            <a:spLocks/>
          </p:cNvSpPr>
          <p:nvPr/>
        </p:nvSpPr>
        <p:spPr>
          <a:xfrm>
            <a:off x="2318426" y="4644258"/>
            <a:ext cx="6858000" cy="273050"/>
          </a:xfrm>
          <a:prstGeom prst="rect">
            <a:avLst/>
          </a:prstGeom>
        </p:spPr>
        <p:txBody>
          <a:bodyPr/>
          <a:lstStyle>
            <a:defPPr>
              <a:defRPr lang="en-US"/>
            </a:defPPr>
            <a:lvl1pPr algn="l" rtl="0" fontAlgn="base">
              <a:spcBef>
                <a:spcPct val="0"/>
              </a:spcBef>
              <a:spcAft>
                <a:spcPct val="0"/>
              </a:spcAft>
              <a:defRPr kern="1200">
                <a:solidFill>
                  <a:schemeClr val="tx1"/>
                </a:solidFill>
                <a:latin typeface="Tw Cen MT" pitchFamily="34" charset="0"/>
                <a:ea typeface="+mn-ea"/>
                <a:cs typeface="Arial" charset="0"/>
              </a:defRPr>
            </a:lvl1pPr>
            <a:lvl2pPr marL="457200" algn="l" rtl="0" fontAlgn="base">
              <a:spcBef>
                <a:spcPct val="0"/>
              </a:spcBef>
              <a:spcAft>
                <a:spcPct val="0"/>
              </a:spcAft>
              <a:defRPr kern="1200">
                <a:solidFill>
                  <a:schemeClr val="tx1"/>
                </a:solidFill>
                <a:latin typeface="Tw Cen MT" pitchFamily="34" charset="0"/>
                <a:ea typeface="+mn-ea"/>
                <a:cs typeface="Arial" charset="0"/>
              </a:defRPr>
            </a:lvl2pPr>
            <a:lvl3pPr marL="914400" algn="l" rtl="0" fontAlgn="base">
              <a:spcBef>
                <a:spcPct val="0"/>
              </a:spcBef>
              <a:spcAft>
                <a:spcPct val="0"/>
              </a:spcAft>
              <a:defRPr kern="1200">
                <a:solidFill>
                  <a:schemeClr val="tx1"/>
                </a:solidFill>
                <a:latin typeface="Tw Cen MT" pitchFamily="34" charset="0"/>
                <a:ea typeface="+mn-ea"/>
                <a:cs typeface="Arial" charset="0"/>
              </a:defRPr>
            </a:lvl3pPr>
            <a:lvl4pPr marL="1371600" algn="l" rtl="0" fontAlgn="base">
              <a:spcBef>
                <a:spcPct val="0"/>
              </a:spcBef>
              <a:spcAft>
                <a:spcPct val="0"/>
              </a:spcAft>
              <a:defRPr kern="1200">
                <a:solidFill>
                  <a:schemeClr val="tx1"/>
                </a:solidFill>
                <a:latin typeface="Tw Cen MT" pitchFamily="34" charset="0"/>
                <a:ea typeface="+mn-ea"/>
                <a:cs typeface="Arial" charset="0"/>
              </a:defRPr>
            </a:lvl4pPr>
            <a:lvl5pPr marL="1828800" algn="l" rtl="0" fontAlgn="base">
              <a:spcBef>
                <a:spcPct val="0"/>
              </a:spcBef>
              <a:spcAft>
                <a:spcPct val="0"/>
              </a:spcAft>
              <a:defRPr kern="1200">
                <a:solidFill>
                  <a:schemeClr val="tx1"/>
                </a:solidFill>
                <a:latin typeface="Tw Cen MT" pitchFamily="34" charset="0"/>
                <a:ea typeface="+mn-ea"/>
                <a:cs typeface="Arial" charset="0"/>
              </a:defRPr>
            </a:lvl5pPr>
            <a:lvl6pPr marL="2286000" algn="l" defTabSz="914400" rtl="0" eaLnBrk="1" latinLnBrk="0" hangingPunct="1">
              <a:defRPr kern="1200">
                <a:solidFill>
                  <a:schemeClr val="tx1"/>
                </a:solidFill>
                <a:latin typeface="Tw Cen MT" pitchFamily="34" charset="0"/>
                <a:ea typeface="+mn-ea"/>
                <a:cs typeface="Arial" charset="0"/>
              </a:defRPr>
            </a:lvl6pPr>
            <a:lvl7pPr marL="2743200" algn="l" defTabSz="914400" rtl="0" eaLnBrk="1" latinLnBrk="0" hangingPunct="1">
              <a:defRPr kern="1200">
                <a:solidFill>
                  <a:schemeClr val="tx1"/>
                </a:solidFill>
                <a:latin typeface="Tw Cen MT" pitchFamily="34" charset="0"/>
                <a:ea typeface="+mn-ea"/>
                <a:cs typeface="Arial" charset="0"/>
              </a:defRPr>
            </a:lvl7pPr>
            <a:lvl8pPr marL="3200400" algn="l" defTabSz="914400" rtl="0" eaLnBrk="1" latinLnBrk="0" hangingPunct="1">
              <a:defRPr kern="1200">
                <a:solidFill>
                  <a:schemeClr val="tx1"/>
                </a:solidFill>
                <a:latin typeface="Tw Cen MT" pitchFamily="34" charset="0"/>
                <a:ea typeface="+mn-ea"/>
                <a:cs typeface="Arial" charset="0"/>
              </a:defRPr>
            </a:lvl8pPr>
            <a:lvl9pPr marL="3657600" algn="l" defTabSz="914400" rtl="0" eaLnBrk="1" latinLnBrk="0" hangingPunct="1">
              <a:defRPr kern="1200">
                <a:solidFill>
                  <a:schemeClr val="tx1"/>
                </a:solidFill>
                <a:latin typeface="Tw Cen MT" pitchFamily="34" charset="0"/>
                <a:ea typeface="+mn-ea"/>
                <a:cs typeface="Arial" charset="0"/>
              </a:defRPr>
            </a:lvl9pPr>
          </a:lstStyle>
          <a:p>
            <a:pPr algn="ctr"/>
            <a:r>
              <a:rPr lang="en-US" sz="1400" b="1" dirty="0">
                <a:solidFill>
                  <a:schemeClr val="bg1"/>
                </a:solidFill>
                <a:latin typeface="Times New Roman" panose="02020603050405020304" pitchFamily="18" charset="0"/>
                <a:cs typeface="Times New Roman" panose="02020603050405020304" pitchFamily="18" charset="0"/>
              </a:rPr>
              <a:t>Computer Vision: Object Tracking</a:t>
            </a:r>
          </a:p>
        </p:txBody>
      </p:sp>
      <p:sp>
        <p:nvSpPr>
          <p:cNvPr id="11" name="Slide Number Placeholder 3">
            <a:extLst>
              <a:ext uri="{FF2B5EF4-FFF2-40B4-BE49-F238E27FC236}">
                <a16:creationId xmlns:a16="http://schemas.microsoft.com/office/drawing/2014/main" id="{DFF344F6-9EC6-468F-B3B8-51A0BE9ED072}"/>
              </a:ext>
            </a:extLst>
          </p:cNvPr>
          <p:cNvSpPr txBox="1">
            <a:spLocks/>
          </p:cNvSpPr>
          <p:nvPr/>
        </p:nvSpPr>
        <p:spPr>
          <a:xfrm>
            <a:off x="7132868" y="362717"/>
            <a:ext cx="838200" cy="285750"/>
          </a:xfrm>
          <a:prstGeom prst="rect">
            <a:avLst/>
          </a:prstGeom>
        </p:spPr>
        <p:txBody>
          <a:bodyPr vert="horz" anchor="ctr" anchorCtr="0">
            <a:normAutofit lnSpcReduction="10000"/>
          </a:bodyPr>
          <a:lstStyle>
            <a:defPPr>
              <a:defRPr lang="en-US"/>
            </a:defPPr>
            <a:lvl1pPr algn="ctr" rtl="0" fontAlgn="auto">
              <a:spcBef>
                <a:spcPts val="0"/>
              </a:spcBef>
              <a:spcAft>
                <a:spcPts val="0"/>
              </a:spcAft>
              <a:defRPr sz="1400" b="1" kern="1200" smtClean="0">
                <a:solidFill>
                  <a:srgbClr val="FFFFFF"/>
                </a:solidFill>
                <a:latin typeface="+mn-lt"/>
                <a:ea typeface="+mn-ea"/>
                <a:cs typeface="+mn-cs"/>
              </a:defRPr>
            </a:lvl1pPr>
            <a:lvl2pPr marL="457200" algn="l" rtl="0" fontAlgn="base">
              <a:spcBef>
                <a:spcPct val="0"/>
              </a:spcBef>
              <a:spcAft>
                <a:spcPct val="0"/>
              </a:spcAft>
              <a:defRPr kern="1200">
                <a:solidFill>
                  <a:schemeClr val="tx1"/>
                </a:solidFill>
                <a:latin typeface="Tw Cen MT" pitchFamily="34" charset="0"/>
                <a:ea typeface="+mn-ea"/>
                <a:cs typeface="Arial" charset="0"/>
              </a:defRPr>
            </a:lvl2pPr>
            <a:lvl3pPr marL="914400" algn="l" rtl="0" fontAlgn="base">
              <a:spcBef>
                <a:spcPct val="0"/>
              </a:spcBef>
              <a:spcAft>
                <a:spcPct val="0"/>
              </a:spcAft>
              <a:defRPr kern="1200">
                <a:solidFill>
                  <a:schemeClr val="tx1"/>
                </a:solidFill>
                <a:latin typeface="Tw Cen MT" pitchFamily="34" charset="0"/>
                <a:ea typeface="+mn-ea"/>
                <a:cs typeface="Arial" charset="0"/>
              </a:defRPr>
            </a:lvl3pPr>
            <a:lvl4pPr marL="1371600" algn="l" rtl="0" fontAlgn="base">
              <a:spcBef>
                <a:spcPct val="0"/>
              </a:spcBef>
              <a:spcAft>
                <a:spcPct val="0"/>
              </a:spcAft>
              <a:defRPr kern="1200">
                <a:solidFill>
                  <a:schemeClr val="tx1"/>
                </a:solidFill>
                <a:latin typeface="Tw Cen MT" pitchFamily="34" charset="0"/>
                <a:ea typeface="+mn-ea"/>
                <a:cs typeface="Arial" charset="0"/>
              </a:defRPr>
            </a:lvl4pPr>
            <a:lvl5pPr marL="1828800" algn="l" rtl="0" fontAlgn="base">
              <a:spcBef>
                <a:spcPct val="0"/>
              </a:spcBef>
              <a:spcAft>
                <a:spcPct val="0"/>
              </a:spcAft>
              <a:defRPr kern="1200">
                <a:solidFill>
                  <a:schemeClr val="tx1"/>
                </a:solidFill>
                <a:latin typeface="Tw Cen MT" pitchFamily="34" charset="0"/>
                <a:ea typeface="+mn-ea"/>
                <a:cs typeface="Arial" charset="0"/>
              </a:defRPr>
            </a:lvl5pPr>
            <a:lvl6pPr marL="2286000" algn="l" defTabSz="914400" rtl="0" eaLnBrk="1" latinLnBrk="0" hangingPunct="1">
              <a:defRPr kern="1200">
                <a:solidFill>
                  <a:schemeClr val="tx1"/>
                </a:solidFill>
                <a:latin typeface="Tw Cen MT" pitchFamily="34" charset="0"/>
                <a:ea typeface="+mn-ea"/>
                <a:cs typeface="Arial" charset="0"/>
              </a:defRPr>
            </a:lvl6pPr>
            <a:lvl7pPr marL="2743200" algn="l" defTabSz="914400" rtl="0" eaLnBrk="1" latinLnBrk="0" hangingPunct="1">
              <a:defRPr kern="1200">
                <a:solidFill>
                  <a:schemeClr val="tx1"/>
                </a:solidFill>
                <a:latin typeface="Tw Cen MT" pitchFamily="34" charset="0"/>
                <a:ea typeface="+mn-ea"/>
                <a:cs typeface="Arial" charset="0"/>
              </a:defRPr>
            </a:lvl7pPr>
            <a:lvl8pPr marL="3200400" algn="l" defTabSz="914400" rtl="0" eaLnBrk="1" latinLnBrk="0" hangingPunct="1">
              <a:defRPr kern="1200">
                <a:solidFill>
                  <a:schemeClr val="tx1"/>
                </a:solidFill>
                <a:latin typeface="Tw Cen MT" pitchFamily="34" charset="0"/>
                <a:ea typeface="+mn-ea"/>
                <a:cs typeface="Arial" charset="0"/>
              </a:defRPr>
            </a:lvl8pPr>
            <a:lvl9pPr marL="3657600" algn="l" defTabSz="914400" rtl="0" eaLnBrk="1" latinLnBrk="0" hangingPunct="1">
              <a:defRPr kern="1200">
                <a:solidFill>
                  <a:schemeClr val="tx1"/>
                </a:solidFill>
                <a:latin typeface="Tw Cen MT" pitchFamily="34" charset="0"/>
                <a:ea typeface="+mn-ea"/>
                <a:cs typeface="Arial" charset="0"/>
              </a:defRPr>
            </a:lvl9pPr>
          </a:lstStyle>
          <a:p>
            <a:pPr>
              <a:defRPr/>
            </a:pPr>
            <a:fld id="{F01DA1F6-C83B-4820-A384-6499B9EB78B3}" type="slidenum">
              <a:rPr lang="en-US" smtClean="0"/>
              <a:pPr>
                <a:defRPr/>
              </a:pPr>
              <a:t>1</a:t>
            </a:fld>
            <a:endParaRPr lang="en-US" dirty="0"/>
          </a:p>
        </p:txBody>
      </p:sp>
      <p:sp>
        <p:nvSpPr>
          <p:cNvPr id="13" name="Content Placeholder 2">
            <a:extLst>
              <a:ext uri="{FF2B5EF4-FFF2-40B4-BE49-F238E27FC236}">
                <a16:creationId xmlns:a16="http://schemas.microsoft.com/office/drawing/2014/main" id="{13E94F75-1F4A-41B1-86C0-6EDC9C47C91A}"/>
              </a:ext>
            </a:extLst>
          </p:cNvPr>
          <p:cNvSpPr txBox="1">
            <a:spLocks/>
          </p:cNvSpPr>
          <p:nvPr/>
        </p:nvSpPr>
        <p:spPr>
          <a:xfrm>
            <a:off x="305124" y="1161619"/>
            <a:ext cx="4206207" cy="1295751"/>
          </a:xfrm>
          <a:prstGeom prst="rect">
            <a:avLst/>
          </a:prstGeom>
        </p:spPr>
        <p:txBody>
          <a:bodyPr/>
          <a:lstStyle>
            <a:lvl1pPr marL="319088" indent="-319088" algn="l" rtl="0" fontAlgn="base">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rgbClr val="EB641B"/>
              </a:buClr>
              <a:buSzPct val="75000"/>
              <a:buFont typeface="Wingdings"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rgbClr val="39639D"/>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a:lstStyle>
          <a:p>
            <a:pPr>
              <a:buFont typeface="Wingdings" panose="05000000000000000000" pitchFamily="2" charset="2"/>
              <a:buChar char="v"/>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nSpc>
                <a:spcPct val="115000"/>
              </a:lnSpc>
              <a:spcBef>
                <a:spcPts val="0"/>
              </a:spcBef>
              <a:spcAft>
                <a:spcPts val="0"/>
              </a:spcAft>
              <a:buFont typeface="Wingdings" panose="05000000000000000000" pitchFamily="2" charset="2"/>
              <a:buChar char="v"/>
            </a:pPr>
            <a:r>
              <a:rPr lang="en-US" sz="1600" b="1" dirty="0">
                <a:solidFill>
                  <a:srgbClr val="244061"/>
                </a:solidFill>
                <a:latin typeface="Times New Roman" panose="02020603050405020304" pitchFamily="18" charset="0"/>
                <a:cs typeface="Times New Roman" panose="02020603050405020304" pitchFamily="18" charset="0"/>
              </a:rPr>
              <a:t>Ahmed Omar  </a:t>
            </a:r>
            <a:r>
              <a:rPr lang="en-US" sz="1600" b="1" dirty="0">
                <a:solidFill>
                  <a:srgbClr val="FF0000"/>
                </a:solidFill>
                <a:latin typeface="Times New Roman" panose="02020603050405020304" pitchFamily="18" charset="0"/>
                <a:cs typeface="Times New Roman" panose="02020603050405020304" pitchFamily="18" charset="0"/>
              </a:rPr>
              <a:t>Code: 180007</a:t>
            </a:r>
          </a:p>
          <a:p>
            <a:pPr marL="342900" indent="-342900">
              <a:lnSpc>
                <a:spcPct val="115000"/>
              </a:lnSpc>
              <a:spcBef>
                <a:spcPts val="0"/>
              </a:spcBef>
              <a:spcAft>
                <a:spcPts val="0"/>
              </a:spcAft>
              <a:buFont typeface="Wingdings" panose="05000000000000000000" pitchFamily="2" charset="2"/>
              <a:buChar char="v"/>
            </a:pPr>
            <a:r>
              <a:rPr lang="en-US" sz="1600" b="1" dirty="0">
                <a:solidFill>
                  <a:srgbClr val="244061"/>
                </a:solidFill>
                <a:latin typeface="Times New Roman" panose="02020603050405020304" pitchFamily="18" charset="0"/>
                <a:cs typeface="Times New Roman" panose="02020603050405020304" pitchFamily="18" charset="0"/>
              </a:rPr>
              <a:t>Ibrahim Hassan  </a:t>
            </a:r>
            <a:r>
              <a:rPr lang="en-US" sz="1600" b="1" dirty="0">
                <a:solidFill>
                  <a:srgbClr val="FF0000"/>
                </a:solidFill>
                <a:latin typeface="Times New Roman" panose="02020603050405020304" pitchFamily="18" charset="0"/>
                <a:cs typeface="Times New Roman" panose="02020603050405020304" pitchFamily="18" charset="0"/>
              </a:rPr>
              <a:t>Code: 180165</a:t>
            </a:r>
            <a:endParaRPr lang="en-US" sz="1600" dirty="0">
              <a:solidFill>
                <a:srgbClr val="FF0000"/>
              </a:solidFill>
              <a:latin typeface="Times New Roman" panose="02020603050405020304" pitchFamily="18" charset="0"/>
              <a:cs typeface="Times New Roman" panose="02020603050405020304" pitchFamily="18" charset="0"/>
            </a:endParaRPr>
          </a:p>
          <a:p>
            <a:pPr marL="342900" indent="-342900">
              <a:lnSpc>
                <a:spcPct val="115000"/>
              </a:lnSpc>
              <a:spcBef>
                <a:spcPts val="0"/>
              </a:spcBef>
              <a:spcAft>
                <a:spcPts val="0"/>
              </a:spcAft>
              <a:buFont typeface="Wingdings" panose="05000000000000000000" pitchFamily="2" charset="2"/>
              <a:buChar char="v"/>
            </a:pPr>
            <a:r>
              <a:rPr lang="en-US" sz="1600" b="1" dirty="0">
                <a:solidFill>
                  <a:srgbClr val="244061"/>
                </a:solidFill>
                <a:latin typeface="Times New Roman" panose="02020603050405020304" pitchFamily="18" charset="0"/>
                <a:ea typeface="Times New Roman" panose="02020603050405020304" pitchFamily="18" charset="0"/>
                <a:cs typeface="Times New Roman" panose="02020603050405020304" pitchFamily="18" charset="0"/>
              </a:rPr>
              <a:t>Khalid </a:t>
            </a:r>
            <a:r>
              <a:rPr lang="en-US" sz="1600" b="1" dirty="0" err="1">
                <a:solidFill>
                  <a:srgbClr val="244061"/>
                </a:solidFill>
                <a:latin typeface="Times New Roman" panose="02020603050405020304" pitchFamily="18" charset="0"/>
                <a:ea typeface="Times New Roman" panose="02020603050405020304" pitchFamily="18" charset="0"/>
                <a:cs typeface="Times New Roman" panose="02020603050405020304" pitchFamily="18" charset="0"/>
              </a:rPr>
              <a:t>Zaghloul</a:t>
            </a:r>
            <a:r>
              <a:rPr lang="en-US" sz="1600" b="1" dirty="0">
                <a:solidFill>
                  <a:srgbClr val="24406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Code: 180052</a:t>
            </a:r>
          </a:p>
        </p:txBody>
      </p:sp>
      <p:sp>
        <p:nvSpPr>
          <p:cNvPr id="14" name="TextBox 13">
            <a:extLst>
              <a:ext uri="{FF2B5EF4-FFF2-40B4-BE49-F238E27FC236}">
                <a16:creationId xmlns:a16="http://schemas.microsoft.com/office/drawing/2014/main" id="{7944A170-9B8E-4BF6-8BE8-955944EBAC78}"/>
              </a:ext>
            </a:extLst>
          </p:cNvPr>
          <p:cNvSpPr txBox="1"/>
          <p:nvPr/>
        </p:nvSpPr>
        <p:spPr>
          <a:xfrm>
            <a:off x="4724400" y="1328020"/>
            <a:ext cx="4206207" cy="966418"/>
          </a:xfrm>
          <a:prstGeom prst="rect">
            <a:avLst/>
          </a:prstGeom>
          <a:noFill/>
        </p:spPr>
        <p:txBody>
          <a:bodyPr wrap="square" rtlCol="1">
            <a:spAutoFit/>
          </a:bodyPr>
          <a:lstStyle/>
          <a:p>
            <a:pPr marL="342900" indent="-342900">
              <a:lnSpc>
                <a:spcPct val="115000"/>
              </a:lnSpc>
              <a:spcBef>
                <a:spcPts val="0"/>
              </a:spcBef>
              <a:spcAft>
                <a:spcPts val="0"/>
              </a:spcAft>
              <a:buFont typeface="Wingdings" panose="05000000000000000000" pitchFamily="2" charset="2"/>
              <a:buChar char="v"/>
            </a:pPr>
            <a:r>
              <a:rPr lang="en-US" altLang="ko-KR"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244061"/>
                </a:solidFill>
                <a:latin typeface="Times New Roman" panose="02020603050405020304" pitchFamily="18" charset="0"/>
                <a:cs typeface="Times New Roman" panose="02020603050405020304" pitchFamily="18" charset="0"/>
              </a:rPr>
              <a:t>Mustafa </a:t>
            </a:r>
            <a:r>
              <a:rPr lang="en-US" sz="1600" b="1" dirty="0" err="1">
                <a:solidFill>
                  <a:srgbClr val="244061"/>
                </a:solidFill>
                <a:latin typeface="Times New Roman" panose="02020603050405020304" pitchFamily="18" charset="0"/>
                <a:cs typeface="Times New Roman" panose="02020603050405020304" pitchFamily="18" charset="0"/>
              </a:rPr>
              <a:t>Sayed</a:t>
            </a:r>
            <a:r>
              <a:rPr lang="en-US" sz="1600" b="1" dirty="0">
                <a:solidFill>
                  <a:srgbClr val="244061"/>
                </a:solidFill>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Code : 180132</a:t>
            </a:r>
          </a:p>
          <a:p>
            <a:pPr marL="342900" indent="-342900">
              <a:lnSpc>
                <a:spcPct val="115000"/>
              </a:lnSpc>
              <a:spcBef>
                <a:spcPts val="0"/>
              </a:spcBef>
              <a:spcAft>
                <a:spcPts val="0"/>
              </a:spcAft>
              <a:buFont typeface="Wingdings" panose="05000000000000000000" pitchFamily="2" charset="2"/>
              <a:buChar char="v"/>
            </a:pPr>
            <a:r>
              <a:rPr lang="en-US" altLang="ko-KR"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244061"/>
                </a:solidFill>
                <a:latin typeface="Times New Roman" panose="02020603050405020304" pitchFamily="18" charset="0"/>
                <a:ea typeface="Times New Roman" panose="02020603050405020304" pitchFamily="18" charset="0"/>
                <a:cs typeface="Times New Roman" panose="02020603050405020304" pitchFamily="18" charset="0"/>
              </a:rPr>
              <a:t>Abdullah </a:t>
            </a:r>
            <a:r>
              <a:rPr lang="en-US" sz="1600" b="1" dirty="0" err="1">
                <a:solidFill>
                  <a:srgbClr val="244061"/>
                </a:solidFill>
                <a:latin typeface="Times New Roman" panose="02020603050405020304" pitchFamily="18" charset="0"/>
                <a:ea typeface="Times New Roman" panose="02020603050405020304" pitchFamily="18" charset="0"/>
                <a:cs typeface="Times New Roman" panose="02020603050405020304" pitchFamily="18" charset="0"/>
              </a:rPr>
              <a:t>Mamdouh</a:t>
            </a:r>
            <a:r>
              <a:rPr lang="en-US" sz="1600" b="1" dirty="0">
                <a:solidFill>
                  <a:srgbClr val="24406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Code : 180085</a:t>
            </a:r>
            <a:endParaRPr lang="en-US" sz="1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ar-EG" sz="2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348B48C-D3BF-4485-AB3C-48C017EC1E22}"/>
              </a:ext>
            </a:extLst>
          </p:cNvPr>
          <p:cNvSpPr txBox="1"/>
          <p:nvPr/>
        </p:nvSpPr>
        <p:spPr>
          <a:xfrm flipH="1">
            <a:off x="3505200" y="835481"/>
            <a:ext cx="2590800" cy="461665"/>
          </a:xfrm>
          <a:prstGeom prst="rect">
            <a:avLst/>
          </a:prstGeom>
          <a:noFill/>
        </p:spPr>
        <p:txBody>
          <a:bodyPr wrap="square" rtlCol="1">
            <a:spAutoFit/>
          </a:bodyPr>
          <a:lstStyle/>
          <a:p>
            <a:r>
              <a:rPr lang="en-US" sz="2400" b="1" u="sng" dirty="0">
                <a:solidFill>
                  <a:srgbClr val="FF0000"/>
                </a:solidFill>
                <a:latin typeface="Times New Roman" panose="02020603050405020304" pitchFamily="18" charset="0"/>
                <a:cs typeface="Times New Roman" panose="02020603050405020304" pitchFamily="18" charset="0"/>
              </a:rPr>
              <a:t>Presented by</a:t>
            </a:r>
            <a:endParaRPr lang="ar-EG" b="1" u="sng" dirty="0">
              <a:solidFill>
                <a:srgbClr val="FF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095D783-5056-48B4-825D-618ED4D2EB6D}"/>
              </a:ext>
            </a:extLst>
          </p:cNvPr>
          <p:cNvSpPr txBox="1"/>
          <p:nvPr/>
        </p:nvSpPr>
        <p:spPr>
          <a:xfrm>
            <a:off x="739431" y="3162023"/>
            <a:ext cx="7543800" cy="1015663"/>
          </a:xfrm>
          <a:prstGeom prst="rect">
            <a:avLst/>
          </a:prstGeom>
          <a:noFill/>
        </p:spPr>
        <p:txBody>
          <a:bodyPr wrap="squar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Dr. Ahmed Elngar</a:t>
            </a:r>
          </a:p>
          <a:p>
            <a:pPr algn="ctr"/>
            <a:r>
              <a:rPr lang="en-US" sz="2000" b="1" dirty="0">
                <a:solidFill>
                  <a:schemeClr val="bg1"/>
                </a:solidFill>
                <a:latin typeface="Times New Roman" panose="02020603050405020304" pitchFamily="18" charset="0"/>
                <a:cs typeface="Times New Roman" panose="02020603050405020304" pitchFamily="18" charset="0"/>
              </a:rPr>
              <a:t>Faculty of Computers and Artificial Intelligence</a:t>
            </a:r>
          </a:p>
          <a:p>
            <a:pPr algn="ctr"/>
            <a:r>
              <a:rPr lang="en-US" sz="2000" b="1" dirty="0">
                <a:solidFill>
                  <a:schemeClr val="bg1"/>
                </a:solidFill>
                <a:latin typeface="Times New Roman" panose="02020603050405020304" pitchFamily="18" charset="0"/>
                <a:cs typeface="Times New Roman" panose="02020603050405020304" pitchFamily="18" charset="0"/>
              </a:rPr>
              <a:t>Beni-</a:t>
            </a:r>
            <a:r>
              <a:rPr lang="en-US" sz="2000" b="1" dirty="0" err="1">
                <a:solidFill>
                  <a:schemeClr val="bg1"/>
                </a:solidFill>
                <a:latin typeface="Times New Roman" panose="02020603050405020304" pitchFamily="18" charset="0"/>
                <a:cs typeface="Times New Roman" panose="02020603050405020304" pitchFamily="18" charset="0"/>
              </a:rPr>
              <a:t>Suef</a:t>
            </a:r>
            <a:r>
              <a:rPr lang="en-US" sz="2000" b="1" dirty="0">
                <a:solidFill>
                  <a:schemeClr val="bg1"/>
                </a:solidFill>
                <a:latin typeface="Times New Roman" panose="02020603050405020304" pitchFamily="18" charset="0"/>
                <a:cs typeface="Times New Roman" panose="02020603050405020304" pitchFamily="18" charset="0"/>
              </a:rPr>
              <a:t> University</a:t>
            </a:r>
          </a:p>
        </p:txBody>
      </p:sp>
      <p:sp>
        <p:nvSpPr>
          <p:cNvPr id="17" name="TextBox 16">
            <a:extLst>
              <a:ext uri="{FF2B5EF4-FFF2-40B4-BE49-F238E27FC236}">
                <a16:creationId xmlns:a16="http://schemas.microsoft.com/office/drawing/2014/main" id="{D3CD82EE-BA1C-40A6-8F57-5862A085A253}"/>
              </a:ext>
            </a:extLst>
          </p:cNvPr>
          <p:cNvSpPr txBox="1"/>
          <p:nvPr/>
        </p:nvSpPr>
        <p:spPr>
          <a:xfrm>
            <a:off x="3155786" y="2509631"/>
            <a:ext cx="2299027" cy="523220"/>
          </a:xfrm>
          <a:prstGeom prst="rect">
            <a:avLst/>
          </a:prstGeom>
          <a:noFill/>
        </p:spPr>
        <p:txBody>
          <a:bodyPr wrap="none" rtlCol="1">
            <a:spAutoFit/>
          </a:bodyPr>
          <a:lstStyle/>
          <a:p>
            <a:r>
              <a:rPr lang="en-US" sz="2800" b="1" u="sng" dirty="0">
                <a:solidFill>
                  <a:srgbClr val="FF0000"/>
                </a:solidFill>
              </a:rPr>
              <a:t>Supervised by</a:t>
            </a:r>
            <a:endParaRPr lang="ar-EG" sz="2800" b="1" u="sng" dirty="0">
              <a:solidFill>
                <a:srgbClr val="FF0000"/>
              </a:solidFill>
            </a:endParaRPr>
          </a:p>
        </p:txBody>
      </p:sp>
      <p:pic>
        <p:nvPicPr>
          <p:cNvPr id="18" name="Picture 17">
            <a:extLst>
              <a:ext uri="{FF2B5EF4-FFF2-40B4-BE49-F238E27FC236}">
                <a16:creationId xmlns:a16="http://schemas.microsoft.com/office/drawing/2014/main" id="{25125DCE-ED96-4D4C-BB33-CB1AEAA995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018609"/>
            <a:ext cx="1173348" cy="1408017"/>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A31A28-752D-41C4-9B6D-C049EB00A77D}"/>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10</a:t>
            </a:fld>
            <a:endParaRPr lang="en-US"/>
          </a:p>
        </p:txBody>
      </p:sp>
      <p:sp>
        <p:nvSpPr>
          <p:cNvPr id="4" name="Title 1">
            <a:extLst>
              <a:ext uri="{FF2B5EF4-FFF2-40B4-BE49-F238E27FC236}">
                <a16:creationId xmlns:a16="http://schemas.microsoft.com/office/drawing/2014/main" id="{9F73D9EC-2277-44B0-9BE2-134BE5925691}"/>
              </a:ext>
            </a:extLst>
          </p:cNvPr>
          <p:cNvSpPr>
            <a:spLocks noGrp="1"/>
          </p:cNvSpPr>
          <p:nvPr>
            <p:ph type="title"/>
          </p:nvPr>
        </p:nvSpPr>
        <p:spPr>
          <a:xfrm>
            <a:off x="303914" y="2114551"/>
            <a:ext cx="8153400" cy="1066800"/>
          </a:xfrm>
        </p:spPr>
        <p:txBody>
          <a:bodyPr/>
          <a:lstStyle/>
          <a:p>
            <a:pPr marL="320675" lvl="1" algn="ctr" fontAlgn="auto">
              <a:spcAft>
                <a:spcPts val="0"/>
              </a:spcAft>
              <a:defRPr/>
            </a:pPr>
            <a:r>
              <a:rPr lang="en-US" sz="4800" b="1" dirty="0">
                <a:solidFill>
                  <a:srgbClr val="FF0000"/>
                </a:solidFill>
                <a:latin typeface="Times New Roman" panose="02020603050405020304" pitchFamily="18" charset="0"/>
                <a:cs typeface="Times New Roman" panose="02020603050405020304" pitchFamily="18" charset="0"/>
              </a:rPr>
              <a:t>Levels of Object Tracking</a:t>
            </a:r>
          </a:p>
        </p:txBody>
      </p:sp>
    </p:spTree>
    <p:extLst>
      <p:ext uri="{BB962C8B-B14F-4D97-AF65-F5344CB8AC3E}">
        <p14:creationId xmlns:p14="http://schemas.microsoft.com/office/powerpoint/2010/main" val="82083300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A31A28-752D-41C4-9B6D-C049EB00A77D}"/>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11</a:t>
            </a:fld>
            <a:endParaRPr lang="en-US"/>
          </a:p>
        </p:txBody>
      </p:sp>
      <p:sp>
        <p:nvSpPr>
          <p:cNvPr id="6" name="Title 1">
            <a:extLst>
              <a:ext uri="{FF2B5EF4-FFF2-40B4-BE49-F238E27FC236}">
                <a16:creationId xmlns:a16="http://schemas.microsoft.com/office/drawing/2014/main" id="{6AE1C22C-ACD6-4ECD-B379-2BBCFD2DBE3A}"/>
              </a:ext>
            </a:extLst>
          </p:cNvPr>
          <p:cNvSpPr txBox="1">
            <a:spLocks/>
          </p:cNvSpPr>
          <p:nvPr/>
        </p:nvSpPr>
        <p:spPr bwMode="auto">
          <a:xfrm>
            <a:off x="1066800" y="277573"/>
            <a:ext cx="5943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w Cen MT" pitchFamily="34" charset="0"/>
              </a:defRPr>
            </a:lvl2pPr>
            <a:lvl3pPr algn="l" rtl="0" fontAlgn="base">
              <a:spcBef>
                <a:spcPct val="0"/>
              </a:spcBef>
              <a:spcAft>
                <a:spcPct val="0"/>
              </a:spcAft>
              <a:defRPr sz="4200">
                <a:solidFill>
                  <a:schemeClr val="tx2"/>
                </a:solidFill>
                <a:latin typeface="Tw Cen MT" pitchFamily="34" charset="0"/>
              </a:defRPr>
            </a:lvl3pPr>
            <a:lvl4pPr algn="l" rtl="0" fontAlgn="base">
              <a:spcBef>
                <a:spcPct val="0"/>
              </a:spcBef>
              <a:spcAft>
                <a:spcPct val="0"/>
              </a:spcAft>
              <a:defRPr sz="4200">
                <a:solidFill>
                  <a:schemeClr val="tx2"/>
                </a:solidFill>
                <a:latin typeface="Tw Cen MT" pitchFamily="34" charset="0"/>
              </a:defRPr>
            </a:lvl4pPr>
            <a:lvl5pPr algn="l" rtl="0" fontAlgn="base">
              <a:spcBef>
                <a:spcPct val="0"/>
              </a:spcBef>
              <a:spcAft>
                <a:spcPct val="0"/>
              </a:spcAft>
              <a:defRPr sz="4200">
                <a:solidFill>
                  <a:schemeClr val="tx2"/>
                </a:solidFill>
                <a:latin typeface="Tw Cen MT" pitchFamily="34" charset="0"/>
              </a:defRPr>
            </a:lvl5pPr>
            <a:lvl6pPr marL="457200" algn="l" rtl="0" fontAlgn="base">
              <a:spcBef>
                <a:spcPct val="0"/>
              </a:spcBef>
              <a:spcAft>
                <a:spcPct val="0"/>
              </a:spcAft>
              <a:defRPr sz="4200">
                <a:solidFill>
                  <a:schemeClr val="tx2"/>
                </a:solidFill>
                <a:latin typeface="Tw Cen MT" pitchFamily="34" charset="0"/>
              </a:defRPr>
            </a:lvl6pPr>
            <a:lvl7pPr marL="914400" algn="l" rtl="0" fontAlgn="base">
              <a:spcBef>
                <a:spcPct val="0"/>
              </a:spcBef>
              <a:spcAft>
                <a:spcPct val="0"/>
              </a:spcAft>
              <a:defRPr sz="4200">
                <a:solidFill>
                  <a:schemeClr val="tx2"/>
                </a:solidFill>
                <a:latin typeface="Tw Cen MT" pitchFamily="34" charset="0"/>
              </a:defRPr>
            </a:lvl7pPr>
            <a:lvl8pPr marL="1371600" algn="l" rtl="0" fontAlgn="base">
              <a:spcBef>
                <a:spcPct val="0"/>
              </a:spcBef>
              <a:spcAft>
                <a:spcPct val="0"/>
              </a:spcAft>
              <a:defRPr sz="4200">
                <a:solidFill>
                  <a:schemeClr val="tx2"/>
                </a:solidFill>
                <a:latin typeface="Tw Cen MT" pitchFamily="34" charset="0"/>
              </a:defRPr>
            </a:lvl8pPr>
            <a:lvl9pPr marL="1828800" algn="l" rtl="0" fontAlgn="base">
              <a:spcBef>
                <a:spcPct val="0"/>
              </a:spcBef>
              <a:spcAft>
                <a:spcPct val="0"/>
              </a:spcAft>
              <a:defRPr sz="4200">
                <a:solidFill>
                  <a:schemeClr val="tx2"/>
                </a:solidFill>
                <a:latin typeface="Tw Cen MT" pitchFamily="34" charset="0"/>
              </a:defRPr>
            </a:lvl9pPr>
            <a:extLst/>
          </a:lstStyle>
          <a:p>
            <a:r>
              <a:rPr lang="en-GB" sz="3200" b="1" dirty="0">
                <a:solidFill>
                  <a:srgbClr val="0070C0"/>
                </a:solidFill>
                <a:latin typeface="Times New Roman" panose="02020603050405020304" pitchFamily="18" charset="0"/>
                <a:cs typeface="Times New Roman" panose="02020603050405020304" pitchFamily="18" charset="0"/>
              </a:rPr>
              <a:t>Levels of Object Tracking</a:t>
            </a:r>
          </a:p>
        </p:txBody>
      </p:sp>
      <p:sp>
        <p:nvSpPr>
          <p:cNvPr id="2" name="مستطيل 1"/>
          <p:cNvSpPr/>
          <p:nvPr/>
        </p:nvSpPr>
        <p:spPr>
          <a:xfrm>
            <a:off x="533400" y="1417588"/>
            <a:ext cx="8305800" cy="3046988"/>
          </a:xfrm>
          <a:prstGeom prst="rect">
            <a:avLst/>
          </a:prstGeom>
        </p:spPr>
        <p:txBody>
          <a:bodyPr wrap="square">
            <a:spAutoFit/>
          </a:bodyPr>
          <a:lstStyle/>
          <a:p>
            <a:pPr>
              <a:lnSpc>
                <a:spcPct val="150000"/>
              </a:lnSpc>
            </a:pPr>
            <a:r>
              <a:rPr lang="en-US" sz="1600" dirty="0">
                <a:latin typeface="Times New Roman" pitchFamily="18" charset="0"/>
                <a:cs typeface="Times New Roman" pitchFamily="18" charset="0"/>
              </a:rPr>
              <a:t>Object Tracking consists of multiple subtypes because it is such a broad application. Levels of object tracking differ depending on the number of objects being tracked.</a:t>
            </a:r>
          </a:p>
          <a:p>
            <a:pPr marL="742950" lvl="1" indent="-285750">
              <a:lnSpc>
                <a:spcPct val="150000"/>
              </a:lnSpc>
              <a:buFont typeface="Arial" pitchFamily="34" charset="0"/>
              <a:buChar char="•"/>
            </a:pPr>
            <a:r>
              <a:rPr lang="en-US" sz="1600" b="1" dirty="0">
                <a:latin typeface="Times New Roman" pitchFamily="18" charset="0"/>
                <a:cs typeface="Times New Roman" pitchFamily="18" charset="0"/>
              </a:rPr>
              <a:t>Multiple Object Tracking (MOT)</a:t>
            </a:r>
          </a:p>
          <a:p>
            <a:pPr marL="742950" lvl="1" indent="-285750">
              <a:lnSpc>
                <a:spcPct val="150000"/>
              </a:lnSpc>
              <a:buFont typeface="Arial" pitchFamily="34" charset="0"/>
              <a:buChar char="•"/>
            </a:pPr>
            <a:r>
              <a:rPr lang="en-US" sz="1600" b="1" dirty="0">
                <a:latin typeface="Times New Roman" pitchFamily="18" charset="0"/>
                <a:cs typeface="Times New Roman" pitchFamily="18" charset="0"/>
              </a:rPr>
              <a:t>Single Object Tracking</a:t>
            </a:r>
          </a:p>
          <a:p>
            <a:pPr>
              <a:lnSpc>
                <a:spcPct val="150000"/>
              </a:lnSpc>
            </a:pPr>
            <a:br>
              <a:rPr lang="en-US" sz="1600" dirty="0">
                <a:latin typeface="Times New Roman" pitchFamily="18" charset="0"/>
                <a:cs typeface="Times New Roman" pitchFamily="18" charset="0"/>
              </a:rPr>
            </a:br>
            <a:endParaRPr lang="en-US" sz="1600" b="1" dirty="0">
              <a:latin typeface="Times New Roman" pitchFamily="18" charset="0"/>
              <a:cs typeface="Times New Roman" pitchFamily="18" charset="0"/>
            </a:endParaRPr>
          </a:p>
          <a:p>
            <a:pPr>
              <a:lnSpc>
                <a:spcPct val="150000"/>
              </a:lnSpc>
            </a:pP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413222700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12</a:t>
            </a:fld>
            <a:endParaRPr lang="en-US"/>
          </a:p>
        </p:txBody>
      </p:sp>
      <p:sp>
        <p:nvSpPr>
          <p:cNvPr id="6" name="Title 1">
            <a:extLst>
              <a:ext uri="{FF2B5EF4-FFF2-40B4-BE49-F238E27FC236}">
                <a16:creationId xmlns:a16="http://schemas.microsoft.com/office/drawing/2014/main" id="{19B213B7-671A-4D89-A7FA-A390BE42A938}"/>
              </a:ext>
            </a:extLst>
          </p:cNvPr>
          <p:cNvSpPr>
            <a:spLocks noGrp="1"/>
          </p:cNvSpPr>
          <p:nvPr>
            <p:ph type="title"/>
          </p:nvPr>
        </p:nvSpPr>
        <p:spPr>
          <a:xfrm>
            <a:off x="1066800" y="277573"/>
            <a:ext cx="6096000" cy="6096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Single Object Tracking</a:t>
            </a:r>
            <a:endParaRPr lang="ar-EG" sz="3200" dirty="0"/>
          </a:p>
        </p:txBody>
      </p:sp>
      <p:sp>
        <p:nvSpPr>
          <p:cNvPr id="7" name="مستطيل 6"/>
          <p:cNvSpPr/>
          <p:nvPr/>
        </p:nvSpPr>
        <p:spPr>
          <a:xfrm>
            <a:off x="212834" y="1352550"/>
            <a:ext cx="8778766" cy="3785652"/>
          </a:xfrm>
          <a:prstGeom prst="rect">
            <a:avLst/>
          </a:prstGeom>
        </p:spPr>
        <p:txBody>
          <a:bodyPr wrap="square">
            <a:spAutoFit/>
          </a:bodyPr>
          <a:lstStyle/>
          <a:p>
            <a:pPr marL="285750" indent="-285750">
              <a:lnSpc>
                <a:spcPct val="150000"/>
              </a:lnSpc>
              <a:buFont typeface="Arial" pitchFamily="34" charset="0"/>
              <a:buChar char="•"/>
            </a:pPr>
            <a:r>
              <a:rPr lang="en-US" sz="1600" dirty="0">
                <a:latin typeface="Times New Roman" pitchFamily="18" charset="0"/>
                <a:cs typeface="Times New Roman" pitchFamily="18" charset="0"/>
              </a:rPr>
              <a:t>Single Object Tracking (SOT) creates bounding boxes that are given to the tracker based on the first frame of the input image.</a:t>
            </a:r>
          </a:p>
          <a:p>
            <a:pPr marL="285750" indent="-285750">
              <a:lnSpc>
                <a:spcPct val="150000"/>
              </a:lnSpc>
              <a:buFont typeface="Arial" pitchFamily="34" charset="0"/>
              <a:buChar char="•"/>
            </a:pPr>
            <a:r>
              <a:rPr lang="en-US" sz="1600" dirty="0">
                <a:latin typeface="Times New Roman" pitchFamily="18" charset="0"/>
                <a:cs typeface="Times New Roman" pitchFamily="18" charset="0"/>
              </a:rPr>
              <a:t>SOT implies that one singular object is tracked, even in</a:t>
            </a:r>
          </a:p>
          <a:p>
            <a:pPr>
              <a:lnSpc>
                <a:spcPct val="150000"/>
              </a:lnSpc>
            </a:pPr>
            <a:r>
              <a:rPr lang="en-US" sz="1600" dirty="0">
                <a:latin typeface="Times New Roman" pitchFamily="18" charset="0"/>
                <a:cs typeface="Times New Roman" pitchFamily="18" charset="0"/>
              </a:rPr>
              <a:t> environments involving other objects. Single Object Trackers </a:t>
            </a:r>
          </a:p>
          <a:p>
            <a:pPr>
              <a:lnSpc>
                <a:spcPct val="150000"/>
              </a:lnSpc>
            </a:pPr>
            <a:r>
              <a:rPr lang="en-US" sz="1600" dirty="0">
                <a:latin typeface="Times New Roman" pitchFamily="18" charset="0"/>
                <a:cs typeface="Times New Roman" pitchFamily="18" charset="0"/>
              </a:rPr>
              <a:t> are meant to focus on one given object rather than multiple</a:t>
            </a:r>
          </a:p>
          <a:p>
            <a:pPr>
              <a:lnSpc>
                <a:spcPct val="150000"/>
              </a:lnSpc>
            </a:pPr>
            <a:r>
              <a:rPr lang="en-US" sz="1600" dirty="0">
                <a:latin typeface="Times New Roman" pitchFamily="18" charset="0"/>
                <a:cs typeface="Times New Roman" pitchFamily="18" charset="0"/>
              </a:rPr>
              <a:t> The object of interest is determined in the first frame, which</a:t>
            </a:r>
          </a:p>
          <a:p>
            <a:pPr>
              <a:lnSpc>
                <a:spcPct val="150000"/>
              </a:lnSpc>
            </a:pPr>
            <a:r>
              <a:rPr lang="en-US" sz="1600" dirty="0">
                <a:latin typeface="Times New Roman" pitchFamily="18" charset="0"/>
                <a:cs typeface="Times New Roman" pitchFamily="18" charset="0"/>
              </a:rPr>
              <a:t> is where the object to be tracked is initialized for the first time. The tracker is then tasked with locating       that unique target in all other given frames.</a:t>
            </a:r>
          </a:p>
          <a:p>
            <a:pPr marL="285750" indent="-285750">
              <a:lnSpc>
                <a:spcPct val="150000"/>
              </a:lnSpc>
              <a:buFont typeface="Arial" pitchFamily="34" charset="0"/>
              <a:buChar char="•"/>
            </a:pPr>
            <a:r>
              <a:rPr lang="en-US" sz="1600" dirty="0">
                <a:latin typeface="Times New Roman" pitchFamily="18" charset="0"/>
                <a:cs typeface="Times New Roman" pitchFamily="18" charset="0"/>
              </a:rPr>
              <a:t>SOT falls under the detection-free tracking category, which means that it requires manual </a:t>
            </a:r>
            <a:r>
              <a:rPr lang="en-US" sz="1600" dirty="0" err="1">
                <a:latin typeface="Times New Roman" pitchFamily="18" charset="0"/>
                <a:cs typeface="Times New Roman" pitchFamily="18" charset="0"/>
              </a:rPr>
              <a:t>kkinitialization</a:t>
            </a:r>
            <a:r>
              <a:rPr lang="en-US" sz="1600" dirty="0">
                <a:latin typeface="Times New Roman" pitchFamily="18" charset="0"/>
                <a:cs typeface="Times New Roman" pitchFamily="18" charset="0"/>
              </a:rPr>
              <a:t> of a fixed number of objects in the first frame</a:t>
            </a:r>
          </a:p>
        </p:txBody>
      </p:sp>
      <p:pic>
        <p:nvPicPr>
          <p:cNvPr id="2" name="صورة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809750"/>
            <a:ext cx="3403088" cy="1776412"/>
          </a:xfrm>
          <a:prstGeom prst="rect">
            <a:avLst/>
          </a:prstGeom>
        </p:spPr>
      </p:pic>
    </p:spTree>
    <p:extLst>
      <p:ext uri="{BB962C8B-B14F-4D97-AF65-F5344CB8AC3E}">
        <p14:creationId xmlns:p14="http://schemas.microsoft.com/office/powerpoint/2010/main" val="411235247"/>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13</a:t>
            </a:fld>
            <a:endParaRPr lang="en-US"/>
          </a:p>
        </p:txBody>
      </p:sp>
      <p:sp>
        <p:nvSpPr>
          <p:cNvPr id="5" name="Title 1">
            <a:extLst>
              <a:ext uri="{FF2B5EF4-FFF2-40B4-BE49-F238E27FC236}">
                <a16:creationId xmlns:a16="http://schemas.microsoft.com/office/drawing/2014/main" id="{6AE1C22C-ACD6-4ECD-B379-2BBCFD2DBE3A}"/>
              </a:ext>
            </a:extLst>
          </p:cNvPr>
          <p:cNvSpPr txBox="1">
            <a:spLocks/>
          </p:cNvSpPr>
          <p:nvPr/>
        </p:nvSpPr>
        <p:spPr bwMode="auto">
          <a:xfrm>
            <a:off x="1066800" y="277573"/>
            <a:ext cx="6172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w Cen MT" pitchFamily="34" charset="0"/>
              </a:defRPr>
            </a:lvl2pPr>
            <a:lvl3pPr algn="l" rtl="0" fontAlgn="base">
              <a:spcBef>
                <a:spcPct val="0"/>
              </a:spcBef>
              <a:spcAft>
                <a:spcPct val="0"/>
              </a:spcAft>
              <a:defRPr sz="4200">
                <a:solidFill>
                  <a:schemeClr val="tx2"/>
                </a:solidFill>
                <a:latin typeface="Tw Cen MT" pitchFamily="34" charset="0"/>
              </a:defRPr>
            </a:lvl3pPr>
            <a:lvl4pPr algn="l" rtl="0" fontAlgn="base">
              <a:spcBef>
                <a:spcPct val="0"/>
              </a:spcBef>
              <a:spcAft>
                <a:spcPct val="0"/>
              </a:spcAft>
              <a:defRPr sz="4200">
                <a:solidFill>
                  <a:schemeClr val="tx2"/>
                </a:solidFill>
                <a:latin typeface="Tw Cen MT" pitchFamily="34" charset="0"/>
              </a:defRPr>
            </a:lvl4pPr>
            <a:lvl5pPr algn="l" rtl="0" fontAlgn="base">
              <a:spcBef>
                <a:spcPct val="0"/>
              </a:spcBef>
              <a:spcAft>
                <a:spcPct val="0"/>
              </a:spcAft>
              <a:defRPr sz="4200">
                <a:solidFill>
                  <a:schemeClr val="tx2"/>
                </a:solidFill>
                <a:latin typeface="Tw Cen MT" pitchFamily="34" charset="0"/>
              </a:defRPr>
            </a:lvl5pPr>
            <a:lvl6pPr marL="457200" algn="l" rtl="0" fontAlgn="base">
              <a:spcBef>
                <a:spcPct val="0"/>
              </a:spcBef>
              <a:spcAft>
                <a:spcPct val="0"/>
              </a:spcAft>
              <a:defRPr sz="4200">
                <a:solidFill>
                  <a:schemeClr val="tx2"/>
                </a:solidFill>
                <a:latin typeface="Tw Cen MT" pitchFamily="34" charset="0"/>
              </a:defRPr>
            </a:lvl6pPr>
            <a:lvl7pPr marL="914400" algn="l" rtl="0" fontAlgn="base">
              <a:spcBef>
                <a:spcPct val="0"/>
              </a:spcBef>
              <a:spcAft>
                <a:spcPct val="0"/>
              </a:spcAft>
              <a:defRPr sz="4200">
                <a:solidFill>
                  <a:schemeClr val="tx2"/>
                </a:solidFill>
                <a:latin typeface="Tw Cen MT" pitchFamily="34" charset="0"/>
              </a:defRPr>
            </a:lvl7pPr>
            <a:lvl8pPr marL="1371600" algn="l" rtl="0" fontAlgn="base">
              <a:spcBef>
                <a:spcPct val="0"/>
              </a:spcBef>
              <a:spcAft>
                <a:spcPct val="0"/>
              </a:spcAft>
              <a:defRPr sz="4200">
                <a:solidFill>
                  <a:schemeClr val="tx2"/>
                </a:solidFill>
                <a:latin typeface="Tw Cen MT" pitchFamily="34" charset="0"/>
              </a:defRPr>
            </a:lvl8pPr>
            <a:lvl9pPr marL="1828800" algn="l" rtl="0" fontAlgn="base">
              <a:spcBef>
                <a:spcPct val="0"/>
              </a:spcBef>
              <a:spcAft>
                <a:spcPct val="0"/>
              </a:spcAft>
              <a:defRPr sz="4200">
                <a:solidFill>
                  <a:schemeClr val="tx2"/>
                </a:solidFill>
                <a:latin typeface="Tw Cen MT" pitchFamily="34" charset="0"/>
              </a:defRPr>
            </a:lvl9pPr>
            <a:extLst/>
          </a:lstStyle>
          <a:p>
            <a:r>
              <a:rPr lang="en-GB" sz="3200" b="1" dirty="0">
                <a:solidFill>
                  <a:srgbClr val="0070C0"/>
                </a:solidFill>
                <a:latin typeface="Times New Roman" panose="02020603050405020304" pitchFamily="18" charset="0"/>
                <a:cs typeface="Times New Roman" panose="02020603050405020304" pitchFamily="18" charset="0"/>
              </a:rPr>
              <a:t>Multiple Object Tracking (MOT)</a:t>
            </a:r>
          </a:p>
        </p:txBody>
      </p:sp>
      <p:sp>
        <p:nvSpPr>
          <p:cNvPr id="6" name="مستطيل 5"/>
          <p:cNvSpPr/>
          <p:nvPr/>
        </p:nvSpPr>
        <p:spPr>
          <a:xfrm>
            <a:off x="457200" y="1511840"/>
            <a:ext cx="6205571" cy="3539430"/>
          </a:xfrm>
          <a:prstGeom prst="rect">
            <a:avLst/>
          </a:prstGeom>
        </p:spPr>
        <p:txBody>
          <a:bodyPr wrap="square">
            <a:spAutoFit/>
          </a:bodyPr>
          <a:lstStyle/>
          <a:p>
            <a:r>
              <a:rPr lang="en-US" sz="1600" dirty="0">
                <a:latin typeface="Times New Roman" pitchFamily="18" charset="0"/>
                <a:cs typeface="Times New Roman" pitchFamily="18" charset="0"/>
              </a:rPr>
              <a:t>Multiple object tracking is generally divided between locating multiple objects, maintaining their identities and generating their individual trajectories with high accuracy.</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multi-object tracking aims to track more than one object in digital images. It is also called multi-target tracking, as it attempts to analyze videos to identify objects (“targets”) that belong to more than one predetermined class</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Multiple object tracking is of great importance in autonomous driving, where it is used to detect and predict the behavior of pedestrians or other vehicles. Hence, the algorithms are often benchmarked on the KITTI tracking test. KITTI is a challenging real-world computer vision benchmark and image dataset, popularly used in autonomous driving.</a:t>
            </a:r>
          </a:p>
        </p:txBody>
      </p:sp>
      <p:pic>
        <p:nvPicPr>
          <p:cNvPr id="7" name="صورة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071" y="1657350"/>
            <a:ext cx="2349500" cy="2349500"/>
          </a:xfrm>
          <a:prstGeom prst="rect">
            <a:avLst/>
          </a:prstGeom>
        </p:spPr>
      </p:pic>
    </p:spTree>
    <p:extLst>
      <p:ext uri="{BB962C8B-B14F-4D97-AF65-F5344CB8AC3E}">
        <p14:creationId xmlns:p14="http://schemas.microsoft.com/office/powerpoint/2010/main" val="214184676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14</a:t>
            </a:fld>
            <a:endParaRPr lang="en-US"/>
          </a:p>
        </p:txBody>
      </p:sp>
      <p:sp>
        <p:nvSpPr>
          <p:cNvPr id="5" name="Title 1">
            <a:extLst>
              <a:ext uri="{FF2B5EF4-FFF2-40B4-BE49-F238E27FC236}">
                <a16:creationId xmlns:a16="http://schemas.microsoft.com/office/drawing/2014/main" id="{19B213B7-671A-4D89-A7FA-A390BE42A938}"/>
              </a:ext>
            </a:extLst>
          </p:cNvPr>
          <p:cNvSpPr>
            <a:spLocks noGrp="1"/>
          </p:cNvSpPr>
          <p:nvPr>
            <p:ph type="title"/>
          </p:nvPr>
        </p:nvSpPr>
        <p:spPr>
          <a:xfrm>
            <a:off x="1066800" y="277573"/>
            <a:ext cx="6400800" cy="609600"/>
          </a:xfrm>
        </p:spPr>
        <p:txBody>
          <a:bodyPr/>
          <a:lstStyle/>
          <a:p>
            <a:r>
              <a:rPr lang="en-GB" sz="3200" b="1" dirty="0">
                <a:solidFill>
                  <a:srgbClr val="0070C0"/>
                </a:solidFill>
                <a:latin typeface="Times New Roman" panose="02020603050405020304" pitchFamily="18" charset="0"/>
                <a:cs typeface="Times New Roman" panose="02020603050405020304" pitchFamily="18" charset="0"/>
              </a:rPr>
              <a:t>Multiple Object Tracking (</a:t>
            </a:r>
            <a:r>
              <a:rPr lang="en-US" sz="3200" b="1" dirty="0">
                <a:solidFill>
                  <a:srgbClr val="0070C0"/>
                </a:solidFill>
                <a:latin typeface="Times New Roman" panose="02020603050405020304" pitchFamily="18" charset="0"/>
                <a:cs typeface="Times New Roman" panose="02020603050405020304" pitchFamily="18" charset="0"/>
              </a:rPr>
              <a:t>Cont.</a:t>
            </a:r>
            <a:r>
              <a:rPr lang="en-GB" sz="3200" b="1" dirty="0">
                <a:solidFill>
                  <a:srgbClr val="0070C0"/>
                </a:solidFill>
                <a:latin typeface="Times New Roman" panose="02020603050405020304" pitchFamily="18" charset="0"/>
                <a:cs typeface="Times New Roman" panose="02020603050405020304" pitchFamily="18" charset="0"/>
              </a:rPr>
              <a:t>)</a:t>
            </a:r>
            <a:endParaRPr lang="ar-EG" sz="3200" dirty="0"/>
          </a:p>
        </p:txBody>
      </p:sp>
      <p:sp>
        <p:nvSpPr>
          <p:cNvPr id="6" name="مستطيل 5"/>
          <p:cNvSpPr/>
          <p:nvPr/>
        </p:nvSpPr>
        <p:spPr>
          <a:xfrm>
            <a:off x="606357" y="1504950"/>
            <a:ext cx="8078821" cy="3416320"/>
          </a:xfrm>
          <a:prstGeom prst="rect">
            <a:avLst/>
          </a:prstGeom>
        </p:spPr>
        <p:txBody>
          <a:bodyPr wrap="square">
            <a:spAutoFit/>
          </a:bodyPr>
          <a:lstStyle/>
          <a:p>
            <a:pPr>
              <a:lnSpc>
                <a:spcPct val="150000"/>
              </a:lnSpc>
            </a:pPr>
            <a:r>
              <a:rPr lang="en-US" sz="1600" dirty="0">
                <a:latin typeface="Times New Roman" pitchFamily="18" charset="0"/>
                <a:cs typeface="Times New Roman" pitchFamily="18" charset="0"/>
              </a:rPr>
              <a:t>MOT requires two additional tasks to be solved: </a:t>
            </a:r>
          </a:p>
          <a:p>
            <a:pPr marL="800100" lvl="1" indent="-342900">
              <a:lnSpc>
                <a:spcPct val="150000"/>
              </a:lnSpc>
              <a:buAutoNum type="arabicParenBoth"/>
            </a:pPr>
            <a:r>
              <a:rPr lang="en-US" sz="1600" dirty="0">
                <a:latin typeface="Times New Roman" pitchFamily="18" charset="0"/>
                <a:cs typeface="Times New Roman" pitchFamily="18" charset="0"/>
              </a:rPr>
              <a:t>determining the number of objects</a:t>
            </a:r>
          </a:p>
          <a:p>
            <a:pPr>
              <a:lnSpc>
                <a:spcPct val="150000"/>
              </a:lnSpc>
            </a:pPr>
            <a:r>
              <a:rPr lang="en-US" sz="1600" dirty="0">
                <a:latin typeface="Times New Roman" pitchFamily="18" charset="0"/>
                <a:cs typeface="Times New Roman" pitchFamily="18" charset="0"/>
              </a:rPr>
              <a:t>         (2) maintaining their identities. </a:t>
            </a:r>
          </a:p>
          <a:p>
            <a:pPr>
              <a:lnSpc>
                <a:spcPct val="150000"/>
              </a:lnSpc>
            </a:pPr>
            <a:r>
              <a:rPr lang="en-US" sz="1600" dirty="0">
                <a:latin typeface="Times New Roman" pitchFamily="18" charset="0"/>
                <a:cs typeface="Times New Roman" pitchFamily="18" charset="0"/>
              </a:rPr>
              <a:t>Apart from the common challenges shared by SOT and MOT, further key issues that complicate MOT include among others: </a:t>
            </a:r>
          </a:p>
          <a:p>
            <a:pPr marL="857250" lvl="1" indent="-400050">
              <a:lnSpc>
                <a:spcPct val="150000"/>
              </a:lnSpc>
              <a:buAutoNum type="romanLcParenBoth"/>
            </a:pPr>
            <a:r>
              <a:rPr lang="en-US" sz="1600" dirty="0">
                <a:latin typeface="Times New Roman" pitchFamily="18" charset="0"/>
                <a:cs typeface="Times New Roman" pitchFamily="18" charset="0"/>
              </a:rPr>
              <a:t>frequent occlusion</a:t>
            </a:r>
          </a:p>
          <a:p>
            <a:pPr marL="857250" lvl="1" indent="-400050">
              <a:lnSpc>
                <a:spcPct val="150000"/>
              </a:lnSpc>
              <a:buAutoNum type="romanLcParenBoth"/>
            </a:pPr>
            <a:r>
              <a:rPr lang="en-US" sz="1600" dirty="0">
                <a:latin typeface="Times New Roman" pitchFamily="18" charset="0"/>
                <a:cs typeface="Times New Roman" pitchFamily="18" charset="0"/>
              </a:rPr>
              <a:t>initialization and termination of tracks </a:t>
            </a:r>
          </a:p>
          <a:p>
            <a:pPr marL="857250" lvl="1" indent="-400050">
              <a:lnSpc>
                <a:spcPct val="150000"/>
              </a:lnSpc>
              <a:buAutoNum type="romanLcParenBoth"/>
            </a:pPr>
            <a:r>
              <a:rPr lang="en-US" sz="1600" dirty="0">
                <a:latin typeface="Times New Roman" pitchFamily="18" charset="0"/>
                <a:cs typeface="Times New Roman" pitchFamily="18" charset="0"/>
              </a:rPr>
              <a:t>similar appearance of objects </a:t>
            </a:r>
          </a:p>
          <a:p>
            <a:pPr marL="857250" lvl="1" indent="-400050">
              <a:lnSpc>
                <a:spcPct val="150000"/>
              </a:lnSpc>
              <a:buAutoNum type="romanLcParenBoth"/>
            </a:pPr>
            <a:r>
              <a:rPr lang="en-US" sz="1600" dirty="0">
                <a:latin typeface="Times New Roman" pitchFamily="18" charset="0"/>
                <a:cs typeface="Times New Roman" pitchFamily="18" charset="0"/>
              </a:rPr>
              <a:t>Interactions amongst multiple objects</a:t>
            </a:r>
          </a:p>
        </p:txBody>
      </p:sp>
    </p:spTree>
    <p:extLst>
      <p:ext uri="{BB962C8B-B14F-4D97-AF65-F5344CB8AC3E}">
        <p14:creationId xmlns:p14="http://schemas.microsoft.com/office/powerpoint/2010/main" val="3000662081"/>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15</a:t>
            </a:fld>
            <a:endParaRPr lang="en-US"/>
          </a:p>
        </p:txBody>
      </p:sp>
      <p:sp>
        <p:nvSpPr>
          <p:cNvPr id="5" name="Title 1">
            <a:extLst>
              <a:ext uri="{FF2B5EF4-FFF2-40B4-BE49-F238E27FC236}">
                <a16:creationId xmlns:a16="http://schemas.microsoft.com/office/drawing/2014/main" id="{19B213B7-671A-4D89-A7FA-A390BE42A938}"/>
              </a:ext>
            </a:extLst>
          </p:cNvPr>
          <p:cNvSpPr>
            <a:spLocks noGrp="1"/>
          </p:cNvSpPr>
          <p:nvPr>
            <p:ph type="title"/>
          </p:nvPr>
        </p:nvSpPr>
        <p:spPr>
          <a:xfrm>
            <a:off x="1066800" y="277573"/>
            <a:ext cx="6400800" cy="609600"/>
          </a:xfrm>
        </p:spPr>
        <p:txBody>
          <a:bodyPr/>
          <a:lstStyle/>
          <a:p>
            <a:r>
              <a:rPr lang="en-GB" sz="3200" b="1" dirty="0">
                <a:solidFill>
                  <a:srgbClr val="0070C0"/>
                </a:solidFill>
                <a:latin typeface="Times New Roman" panose="02020603050405020304" pitchFamily="18" charset="0"/>
                <a:cs typeface="Times New Roman" panose="02020603050405020304" pitchFamily="18" charset="0"/>
              </a:rPr>
              <a:t>Multiple Object Tracking (</a:t>
            </a:r>
            <a:r>
              <a:rPr lang="en-US" sz="3200" b="1" dirty="0">
                <a:solidFill>
                  <a:srgbClr val="0070C0"/>
                </a:solidFill>
                <a:latin typeface="Times New Roman" panose="02020603050405020304" pitchFamily="18" charset="0"/>
                <a:cs typeface="Times New Roman" panose="02020603050405020304" pitchFamily="18" charset="0"/>
              </a:rPr>
              <a:t>Cont.</a:t>
            </a:r>
            <a:r>
              <a:rPr lang="en-GB" sz="3200" b="1" dirty="0">
                <a:solidFill>
                  <a:srgbClr val="0070C0"/>
                </a:solidFill>
                <a:latin typeface="Times New Roman" panose="02020603050405020304" pitchFamily="18" charset="0"/>
                <a:cs typeface="Times New Roman" panose="02020603050405020304" pitchFamily="18" charset="0"/>
              </a:rPr>
              <a:t>)</a:t>
            </a:r>
            <a:endParaRPr lang="ar-EG" sz="3200" dirty="0"/>
          </a:p>
        </p:txBody>
      </p:sp>
      <p:sp>
        <p:nvSpPr>
          <p:cNvPr id="6" name="مستطيل 5"/>
          <p:cNvSpPr/>
          <p:nvPr/>
        </p:nvSpPr>
        <p:spPr>
          <a:xfrm>
            <a:off x="152400" y="1352550"/>
            <a:ext cx="8839200" cy="3908762"/>
          </a:xfrm>
          <a:prstGeom prst="rect">
            <a:avLst/>
          </a:prstGeom>
        </p:spPr>
        <p:txBody>
          <a:bodyPr wrap="square">
            <a:spAutoFit/>
          </a:bodyPr>
          <a:lstStyle/>
          <a:p>
            <a:pPr>
              <a:lnSpc>
                <a:spcPct val="150000"/>
              </a:lnSpc>
            </a:pPr>
            <a:r>
              <a:rPr lang="en-US" sz="1600" dirty="0">
                <a:latin typeface="Times New Roman" pitchFamily="18" charset="0"/>
                <a:cs typeface="Times New Roman" pitchFamily="18" charset="0"/>
              </a:rPr>
              <a:t>Most MOT frameworks can be grouped into two sets: </a:t>
            </a:r>
          </a:p>
          <a:p>
            <a:r>
              <a:rPr lang="en-US" sz="1600" dirty="0">
                <a:latin typeface="Times New Roman" pitchFamily="18" charset="0"/>
                <a:cs typeface="Times New Roman" pitchFamily="18" charset="0"/>
              </a:rPr>
              <a:t> (1) Detection-based Tracking (DBT) </a:t>
            </a:r>
          </a:p>
          <a:p>
            <a:r>
              <a:rPr lang="en-US" sz="1600" dirty="0">
                <a:latin typeface="Times New Roman" pitchFamily="18" charset="0"/>
                <a:cs typeface="Times New Roman" pitchFamily="18" charset="0"/>
              </a:rPr>
              <a:t> (2) Detection-free Tracking (DFT)</a:t>
            </a:r>
          </a:p>
          <a:p>
            <a:pPr>
              <a:lnSpc>
                <a:spcPct val="150000"/>
              </a:lnSpc>
            </a:pPr>
            <a:r>
              <a:rPr lang="en-US" sz="1600" b="1" dirty="0">
                <a:latin typeface="Times New Roman" pitchFamily="18" charset="0"/>
                <a:cs typeface="Times New Roman" pitchFamily="18" charset="0"/>
              </a:rPr>
              <a:t>DBT</a:t>
            </a:r>
            <a:r>
              <a:rPr lang="en-US" sz="1600" dirty="0">
                <a:latin typeface="Times New Roman" pitchFamily="18" charset="0"/>
                <a:cs typeface="Times New Roman" pitchFamily="18" charset="0"/>
              </a:rPr>
              <a:t>: Objects are first detected and then linked into trajectories.</a:t>
            </a:r>
          </a:p>
          <a:p>
            <a:pPr>
              <a:lnSpc>
                <a:spcPct val="150000"/>
              </a:lnSpc>
            </a:pPr>
            <a:r>
              <a:rPr lang="en-US" sz="1600" dirty="0">
                <a:latin typeface="Times New Roman" pitchFamily="18" charset="0"/>
                <a:cs typeface="Times New Roman" pitchFamily="18" charset="0"/>
              </a:rPr>
              <a:t>Two key issues for DBT framework: object detector must be trained in advance (offline); performance of tracking algorithm is highly dependent upon effectiveness of detector (e.g. RCNN, YOLO).</a:t>
            </a:r>
          </a:p>
          <a:p>
            <a:pPr>
              <a:lnSpc>
                <a:spcPct val="150000"/>
              </a:lnSpc>
            </a:pPr>
            <a:r>
              <a:rPr lang="en-US" sz="1600" b="1" dirty="0">
                <a:latin typeface="Times New Roman" pitchFamily="18" charset="0"/>
                <a:cs typeface="Times New Roman" pitchFamily="18" charset="0"/>
              </a:rPr>
              <a:t>DFT</a:t>
            </a:r>
            <a:r>
              <a:rPr lang="en-US" sz="1600" dirty="0">
                <a:latin typeface="Times New Roman" pitchFamily="18" charset="0"/>
                <a:cs typeface="Times New Roman" pitchFamily="18" charset="0"/>
              </a:rPr>
              <a:t>: Requires manual initialization of fixed number of objects in first frame, then localizes objects in subsequent frames.</a:t>
            </a:r>
          </a:p>
          <a:p>
            <a:pPr>
              <a:lnSpc>
                <a:spcPct val="150000"/>
              </a:lnSpc>
            </a:pPr>
            <a:r>
              <a:rPr lang="en-US" sz="1600" b="1" dirty="0">
                <a:latin typeface="Times New Roman" pitchFamily="18" charset="0"/>
                <a:cs typeface="Times New Roman" pitchFamily="18" charset="0"/>
              </a:rPr>
              <a:t>DBT</a:t>
            </a:r>
            <a:r>
              <a:rPr lang="en-US" sz="1600" dirty="0">
                <a:latin typeface="Times New Roman" pitchFamily="18" charset="0"/>
                <a:cs typeface="Times New Roman" pitchFamily="18" charset="0"/>
              </a:rPr>
              <a:t> is more popular because new objects discovered and disappearing objects are terminated automatically. DFT can’t accommodate cases for which objects appear – but it is nevertheless free of pre-trained detectors (no deep learning needed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352550"/>
            <a:ext cx="2409825" cy="1338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589776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16</a:t>
            </a:fld>
            <a:endParaRPr lang="en-US"/>
          </a:p>
        </p:txBody>
      </p:sp>
      <p:sp>
        <p:nvSpPr>
          <p:cNvPr id="5" name="مستطيل 4"/>
          <p:cNvSpPr/>
          <p:nvPr/>
        </p:nvSpPr>
        <p:spPr>
          <a:xfrm>
            <a:off x="533400" y="1504950"/>
            <a:ext cx="8305800" cy="2308324"/>
          </a:xfrm>
          <a:prstGeom prst="rect">
            <a:avLst/>
          </a:prstGeom>
        </p:spPr>
        <p:txBody>
          <a:bodyPr wrap="square">
            <a:spAutoFit/>
          </a:bodyPr>
          <a:lstStyle/>
          <a:p>
            <a:pPr>
              <a:lnSpc>
                <a:spcPct val="150000"/>
              </a:lnSpc>
            </a:pPr>
            <a:r>
              <a:rPr lang="en-US" sz="1600" dirty="0">
                <a:latin typeface="Times New Roman" pitchFamily="18" charset="0"/>
                <a:cs typeface="Times New Roman" pitchFamily="18" charset="0"/>
              </a:rPr>
              <a:t>Processing Modes for MOT:</a:t>
            </a:r>
          </a:p>
          <a:p>
            <a:pPr marL="742950" lvl="1" indent="-285750">
              <a:lnSpc>
                <a:spcPct val="150000"/>
              </a:lnSpc>
              <a:buFont typeface="Arial" pitchFamily="34" charset="0"/>
              <a:buChar char="•"/>
            </a:pPr>
            <a:r>
              <a:rPr lang="en-US" sz="1600" dirty="0">
                <a:latin typeface="Times New Roman" pitchFamily="18" charset="0"/>
                <a:cs typeface="Times New Roman" pitchFamily="18" charset="0"/>
              </a:rPr>
              <a:t>online tracking </a:t>
            </a:r>
          </a:p>
          <a:p>
            <a:pPr marL="742950" lvl="1" indent="-285750">
              <a:lnSpc>
                <a:spcPct val="150000"/>
              </a:lnSpc>
              <a:buFont typeface="Arial" pitchFamily="34" charset="0"/>
              <a:buChar char="•"/>
            </a:pPr>
            <a:r>
              <a:rPr lang="en-US" sz="1600" dirty="0">
                <a:latin typeface="Times New Roman" pitchFamily="18" charset="0"/>
                <a:cs typeface="Times New Roman" pitchFamily="18" charset="0"/>
              </a:rPr>
              <a:t>offline tracking</a:t>
            </a:r>
          </a:p>
          <a:p>
            <a:pPr marL="285750" indent="-285750">
              <a:lnSpc>
                <a:spcPct val="150000"/>
              </a:lnSpc>
              <a:buFont typeface="Arial" pitchFamily="34" charset="0"/>
              <a:buChar char="•"/>
            </a:pPr>
            <a:r>
              <a:rPr lang="en-US" sz="1600" dirty="0">
                <a:latin typeface="Times New Roman" pitchFamily="18" charset="0"/>
                <a:cs typeface="Times New Roman" pitchFamily="18" charset="0"/>
              </a:rPr>
              <a:t>Online, tracking methods only rely on the past information available up to the current frame, while offline approaches employ observations from both past and future. </a:t>
            </a:r>
          </a:p>
          <a:p>
            <a:pPr marL="285750" indent="-285750">
              <a:lnSpc>
                <a:spcPct val="150000"/>
              </a:lnSpc>
              <a:buFont typeface="Arial" pitchFamily="34" charset="0"/>
              <a:buChar char="•"/>
            </a:pPr>
            <a:r>
              <a:rPr lang="en-US" sz="1600" dirty="0">
                <a:latin typeface="Times New Roman" pitchFamily="18" charset="0"/>
                <a:cs typeface="Times New Roman" pitchFamily="18" charset="0"/>
              </a:rPr>
              <a:t>For real-time tracking we require online tracking </a:t>
            </a:r>
          </a:p>
        </p:txBody>
      </p:sp>
      <p:sp>
        <p:nvSpPr>
          <p:cNvPr id="2" name="مستطيل 1"/>
          <p:cNvSpPr/>
          <p:nvPr/>
        </p:nvSpPr>
        <p:spPr>
          <a:xfrm>
            <a:off x="1114097" y="285750"/>
            <a:ext cx="6324600" cy="584775"/>
          </a:xfrm>
          <a:prstGeom prst="rect">
            <a:avLst/>
          </a:prstGeom>
        </p:spPr>
        <p:txBody>
          <a:bodyPr wrap="square">
            <a:spAutoFit/>
          </a:bodyPr>
          <a:lstStyle/>
          <a:p>
            <a:r>
              <a:rPr lang="en-GB" sz="3200" b="1" dirty="0">
                <a:solidFill>
                  <a:srgbClr val="0070C0"/>
                </a:solidFill>
                <a:latin typeface="Times New Roman" panose="02020603050405020304" pitchFamily="18" charset="0"/>
                <a:cs typeface="Times New Roman" panose="02020603050405020304" pitchFamily="18" charset="0"/>
              </a:rPr>
              <a:t>Multiple Object Tracking (</a:t>
            </a:r>
            <a:r>
              <a:rPr lang="en-US" sz="3200" b="1" dirty="0">
                <a:solidFill>
                  <a:srgbClr val="0070C0"/>
                </a:solidFill>
                <a:latin typeface="Times New Roman" panose="02020603050405020304" pitchFamily="18" charset="0"/>
                <a:cs typeface="Times New Roman" panose="02020603050405020304" pitchFamily="18" charset="0"/>
              </a:rPr>
              <a:t>Cont.</a:t>
            </a:r>
            <a:r>
              <a:rPr lang="en-GB" sz="3200" b="1" dirty="0">
                <a:solidFill>
                  <a:srgbClr val="0070C0"/>
                </a:solidFill>
                <a:latin typeface="Times New Roman" panose="02020603050405020304" pitchFamily="18" charset="0"/>
                <a:cs typeface="Times New Roman" panose="02020603050405020304" pitchFamily="18" charset="0"/>
              </a:rPr>
              <a:t>)</a:t>
            </a:r>
            <a:endParaRPr lang="en-US" sz="3200" dirty="0"/>
          </a:p>
        </p:txBody>
      </p:sp>
    </p:spTree>
    <p:extLst>
      <p:ext uri="{BB962C8B-B14F-4D97-AF65-F5344CB8AC3E}">
        <p14:creationId xmlns:p14="http://schemas.microsoft.com/office/powerpoint/2010/main" val="152186755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17</a:t>
            </a:fld>
            <a:endParaRPr lang="en-US"/>
          </a:p>
        </p:txBody>
      </p:sp>
      <p:sp>
        <p:nvSpPr>
          <p:cNvPr id="5" name="شكل بيضاوي 4"/>
          <p:cNvSpPr/>
          <p:nvPr/>
        </p:nvSpPr>
        <p:spPr>
          <a:xfrm>
            <a:off x="3083368" y="1733550"/>
            <a:ext cx="3165031" cy="79287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itchFamily="18" charset="0"/>
                <a:cs typeface="Times New Roman" pitchFamily="18" charset="0"/>
              </a:rPr>
              <a:t>Multiple object tracking algorithm</a:t>
            </a:r>
          </a:p>
        </p:txBody>
      </p:sp>
      <p:sp>
        <p:nvSpPr>
          <p:cNvPr id="6" name="مستطيل 5"/>
          <p:cNvSpPr/>
          <p:nvPr/>
        </p:nvSpPr>
        <p:spPr>
          <a:xfrm>
            <a:off x="762000" y="2307067"/>
            <a:ext cx="13716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itchFamily="18" charset="0"/>
                <a:cs typeface="Times New Roman" pitchFamily="18" charset="0"/>
              </a:rPr>
              <a:t>Appearance Model </a:t>
            </a:r>
          </a:p>
        </p:txBody>
      </p:sp>
      <p:sp>
        <p:nvSpPr>
          <p:cNvPr id="7" name="مستطيل 6"/>
          <p:cNvSpPr/>
          <p:nvPr/>
        </p:nvSpPr>
        <p:spPr>
          <a:xfrm>
            <a:off x="1905000" y="3181350"/>
            <a:ext cx="13716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itchFamily="18" charset="0"/>
                <a:cs typeface="Times New Roman" pitchFamily="18" charset="0"/>
              </a:rPr>
              <a:t>Motion Model </a:t>
            </a:r>
          </a:p>
        </p:txBody>
      </p:sp>
      <p:sp>
        <p:nvSpPr>
          <p:cNvPr id="8" name="مستطيل 7"/>
          <p:cNvSpPr/>
          <p:nvPr/>
        </p:nvSpPr>
        <p:spPr>
          <a:xfrm>
            <a:off x="3505200" y="3181350"/>
            <a:ext cx="13716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itchFamily="18" charset="0"/>
                <a:cs typeface="Times New Roman" pitchFamily="18" charset="0"/>
              </a:rPr>
              <a:t>Interaction Model</a:t>
            </a:r>
          </a:p>
        </p:txBody>
      </p:sp>
      <p:sp>
        <p:nvSpPr>
          <p:cNvPr id="9" name="مستطيل 8"/>
          <p:cNvSpPr/>
          <p:nvPr/>
        </p:nvSpPr>
        <p:spPr>
          <a:xfrm>
            <a:off x="6553200" y="3181350"/>
            <a:ext cx="13716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itchFamily="18" charset="0"/>
                <a:cs typeface="Times New Roman" pitchFamily="18" charset="0"/>
              </a:rPr>
              <a:t>Occlusion Handling</a:t>
            </a:r>
          </a:p>
        </p:txBody>
      </p:sp>
      <p:sp>
        <p:nvSpPr>
          <p:cNvPr id="10" name="مستطيل 9"/>
          <p:cNvSpPr/>
          <p:nvPr/>
        </p:nvSpPr>
        <p:spPr>
          <a:xfrm>
            <a:off x="7086600" y="2307067"/>
            <a:ext cx="13716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itchFamily="18" charset="0"/>
                <a:cs typeface="Times New Roman" pitchFamily="18" charset="0"/>
              </a:rPr>
              <a:t>Inference Model </a:t>
            </a:r>
          </a:p>
        </p:txBody>
      </p:sp>
      <p:sp>
        <p:nvSpPr>
          <p:cNvPr id="11" name="مستطيل 10"/>
          <p:cNvSpPr/>
          <p:nvPr/>
        </p:nvSpPr>
        <p:spPr>
          <a:xfrm>
            <a:off x="4999616" y="3181350"/>
            <a:ext cx="13716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itchFamily="18" charset="0"/>
                <a:cs typeface="Times New Roman" pitchFamily="18" charset="0"/>
              </a:rPr>
              <a:t>Exclusion Model</a:t>
            </a:r>
          </a:p>
        </p:txBody>
      </p:sp>
      <p:sp>
        <p:nvSpPr>
          <p:cNvPr id="12" name="سهم لأعلى 11"/>
          <p:cNvSpPr/>
          <p:nvPr/>
        </p:nvSpPr>
        <p:spPr>
          <a:xfrm>
            <a:off x="4038600" y="2526426"/>
            <a:ext cx="152400" cy="6549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سهم لأعلى 12"/>
          <p:cNvSpPr/>
          <p:nvPr/>
        </p:nvSpPr>
        <p:spPr>
          <a:xfrm>
            <a:off x="5389581" y="2526426"/>
            <a:ext cx="152400" cy="6549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سهم إلى اليمين 16"/>
          <p:cNvSpPr/>
          <p:nvPr/>
        </p:nvSpPr>
        <p:spPr>
          <a:xfrm rot="18539131">
            <a:off x="2499383" y="2678694"/>
            <a:ext cx="1045726" cy="173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سهم إلى اليمين 17"/>
          <p:cNvSpPr/>
          <p:nvPr/>
        </p:nvSpPr>
        <p:spPr>
          <a:xfrm rot="20970906">
            <a:off x="2145928" y="2172304"/>
            <a:ext cx="975129" cy="129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سهم إلى اليمين 18"/>
          <p:cNvSpPr/>
          <p:nvPr/>
        </p:nvSpPr>
        <p:spPr>
          <a:xfrm rot="11718407">
            <a:off x="6193237" y="2299302"/>
            <a:ext cx="888709" cy="154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سهم إلى اليمين 19"/>
          <p:cNvSpPr/>
          <p:nvPr/>
        </p:nvSpPr>
        <p:spPr>
          <a:xfrm rot="13797749">
            <a:off x="5806661" y="2692486"/>
            <a:ext cx="1029185" cy="156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مستطيل 20"/>
          <p:cNvSpPr/>
          <p:nvPr/>
        </p:nvSpPr>
        <p:spPr>
          <a:xfrm>
            <a:off x="1447800" y="4171950"/>
            <a:ext cx="6248399" cy="523220"/>
          </a:xfrm>
          <a:prstGeom prst="rect">
            <a:avLst/>
          </a:prstGeom>
        </p:spPr>
        <p:txBody>
          <a:bodyPr wrap="square">
            <a:spAutoFit/>
          </a:bodyPr>
          <a:lstStyle/>
          <a:p>
            <a:pPr algn="ctr"/>
            <a:r>
              <a:rPr lang="en-US" sz="2800" b="1" dirty="0">
                <a:latin typeface="Times New Roman" pitchFamily="18" charset="0"/>
                <a:cs typeface="Times New Roman" pitchFamily="18" charset="0"/>
              </a:rPr>
              <a:t>Components of an MOT Algorithm </a:t>
            </a:r>
          </a:p>
        </p:txBody>
      </p:sp>
      <p:sp>
        <p:nvSpPr>
          <p:cNvPr id="22" name="مستطيل 21"/>
          <p:cNvSpPr/>
          <p:nvPr/>
        </p:nvSpPr>
        <p:spPr>
          <a:xfrm>
            <a:off x="1114097" y="285750"/>
            <a:ext cx="6324600" cy="584775"/>
          </a:xfrm>
          <a:prstGeom prst="rect">
            <a:avLst/>
          </a:prstGeom>
        </p:spPr>
        <p:txBody>
          <a:bodyPr wrap="square">
            <a:spAutoFit/>
          </a:bodyPr>
          <a:lstStyle/>
          <a:p>
            <a:r>
              <a:rPr lang="en-GB" sz="3200" b="1" dirty="0">
                <a:solidFill>
                  <a:srgbClr val="0070C0"/>
                </a:solidFill>
                <a:latin typeface="Times New Roman" panose="02020603050405020304" pitchFamily="18" charset="0"/>
                <a:cs typeface="Times New Roman" panose="02020603050405020304" pitchFamily="18" charset="0"/>
              </a:rPr>
              <a:t>Multiple Object Tracking (</a:t>
            </a:r>
            <a:r>
              <a:rPr lang="en-US" sz="3200" b="1" dirty="0">
                <a:solidFill>
                  <a:srgbClr val="0070C0"/>
                </a:solidFill>
                <a:latin typeface="Times New Roman" panose="02020603050405020304" pitchFamily="18" charset="0"/>
                <a:cs typeface="Times New Roman" panose="02020603050405020304" pitchFamily="18" charset="0"/>
              </a:rPr>
              <a:t>Cont.</a:t>
            </a:r>
            <a:r>
              <a:rPr lang="en-GB" sz="3200" b="1" dirty="0">
                <a:solidFill>
                  <a:srgbClr val="0070C0"/>
                </a:solidFill>
                <a:latin typeface="Times New Roman" panose="02020603050405020304" pitchFamily="18" charset="0"/>
                <a:cs typeface="Times New Roman" panose="02020603050405020304" pitchFamily="18" charset="0"/>
              </a:rPr>
              <a:t>)</a:t>
            </a:r>
            <a:endParaRPr lang="en-US" sz="3200" dirty="0"/>
          </a:p>
        </p:txBody>
      </p:sp>
    </p:spTree>
    <p:extLst>
      <p:ext uri="{BB962C8B-B14F-4D97-AF65-F5344CB8AC3E}">
        <p14:creationId xmlns:p14="http://schemas.microsoft.com/office/powerpoint/2010/main" val="3294060327"/>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18</a:t>
            </a:fld>
            <a:endParaRPr lang="en-US"/>
          </a:p>
        </p:txBody>
      </p:sp>
      <p:sp>
        <p:nvSpPr>
          <p:cNvPr id="5" name="مستطيل 4"/>
          <p:cNvSpPr/>
          <p:nvPr/>
        </p:nvSpPr>
        <p:spPr>
          <a:xfrm>
            <a:off x="596151" y="1428750"/>
            <a:ext cx="8319247" cy="3831818"/>
          </a:xfrm>
          <a:prstGeom prst="rect">
            <a:avLst/>
          </a:prstGeom>
        </p:spPr>
        <p:txBody>
          <a:bodyPr wrap="square">
            <a:spAutoFit/>
          </a:bodyPr>
          <a:lstStyle/>
          <a:p>
            <a:pPr marL="342900" indent="-342900">
              <a:lnSpc>
                <a:spcPct val="150000"/>
              </a:lnSpc>
              <a:buFont typeface="+mj-lt"/>
              <a:buAutoNum type="arabicPeriod"/>
            </a:pPr>
            <a:r>
              <a:rPr lang="en-US" b="1" dirty="0">
                <a:latin typeface="Times New Roman" pitchFamily="18" charset="0"/>
                <a:cs typeface="Times New Roman" pitchFamily="18" charset="0"/>
              </a:rPr>
              <a:t>Appearance Model</a:t>
            </a:r>
          </a:p>
          <a:p>
            <a:pPr marL="285750" indent="-285750">
              <a:lnSpc>
                <a:spcPct val="150000"/>
              </a:lnSpc>
              <a:buFont typeface="Arial" pitchFamily="34" charset="0"/>
              <a:buChar char="•"/>
            </a:pPr>
            <a:r>
              <a:rPr lang="en-US" sz="1600" dirty="0">
                <a:latin typeface="Times New Roman" pitchFamily="18" charset="0"/>
                <a:cs typeface="Times New Roman" pitchFamily="18" charset="0"/>
              </a:rPr>
              <a:t>Appearance is an important cue for affinity computation in MOT. However, it is usually not considered the core component of a MOT algorithm.</a:t>
            </a:r>
          </a:p>
          <a:p>
            <a:pPr marL="285750" indent="-285750">
              <a:lnSpc>
                <a:spcPct val="150000"/>
              </a:lnSpc>
              <a:buFont typeface="Arial" pitchFamily="34" charset="0"/>
              <a:buChar char="•"/>
            </a:pPr>
            <a:r>
              <a:rPr lang="en-US" sz="1600" dirty="0">
                <a:latin typeface="Times New Roman" pitchFamily="18" charset="0"/>
                <a:cs typeface="Times New Roman" pitchFamily="18" charset="0"/>
              </a:rPr>
              <a:t>Appearance models consist of </a:t>
            </a:r>
          </a:p>
          <a:p>
            <a:pPr marL="857250" lvl="1" indent="-400050">
              <a:lnSpc>
                <a:spcPct val="150000"/>
              </a:lnSpc>
              <a:buAutoNum type="romanLcParenBoth"/>
            </a:pPr>
            <a:r>
              <a:rPr lang="en-US" sz="1600" dirty="0">
                <a:latin typeface="Times New Roman" pitchFamily="18" charset="0"/>
                <a:cs typeface="Times New Roman" pitchFamily="18" charset="0"/>
              </a:rPr>
              <a:t>visual representation that describes an object according to different kinds of features (e.g. local features or region features such as optical flow, HOG features, region covariance) </a:t>
            </a:r>
          </a:p>
          <a:p>
            <a:pPr marL="857250" lvl="1" indent="-400050">
              <a:lnSpc>
                <a:spcPct val="150000"/>
              </a:lnSpc>
              <a:buAutoNum type="romanLcParenBoth"/>
            </a:pPr>
            <a:r>
              <a:rPr lang="en-US" sz="1600" dirty="0">
                <a:latin typeface="Times New Roman" pitchFamily="18" charset="0"/>
                <a:cs typeface="Times New Roman" pitchFamily="18" charset="0"/>
              </a:rPr>
              <a:t>statistical measuring (using single cues, e.g., distance between color histograms or multiple cues involving a fusion of information, e.g. boosting, cascading, etc.)</a:t>
            </a:r>
          </a:p>
          <a:p>
            <a:pPr>
              <a:lnSpc>
                <a:spcPct val="150000"/>
              </a:lnSpc>
            </a:pPr>
            <a:r>
              <a:rPr lang="en-US" sz="1600" dirty="0">
                <a:latin typeface="Times New Roman" pitchFamily="18" charset="0"/>
                <a:cs typeface="Times New Roman" pitchFamily="18" charset="0"/>
              </a:rPr>
              <a:t> </a:t>
            </a:r>
          </a:p>
        </p:txBody>
      </p:sp>
      <p:sp>
        <p:nvSpPr>
          <p:cNvPr id="6" name="مستطيل 5"/>
          <p:cNvSpPr/>
          <p:nvPr/>
        </p:nvSpPr>
        <p:spPr>
          <a:xfrm>
            <a:off x="1114097" y="285750"/>
            <a:ext cx="6324600" cy="584775"/>
          </a:xfrm>
          <a:prstGeom prst="rect">
            <a:avLst/>
          </a:prstGeom>
        </p:spPr>
        <p:txBody>
          <a:bodyPr wrap="square">
            <a:spAutoFit/>
          </a:bodyPr>
          <a:lstStyle/>
          <a:p>
            <a:r>
              <a:rPr lang="en-US" sz="3200" b="1" dirty="0">
                <a:solidFill>
                  <a:srgbClr val="0070C0"/>
                </a:solidFill>
                <a:latin typeface="Times New Roman" panose="02020603050405020304" pitchFamily="18" charset="0"/>
                <a:cs typeface="Times New Roman" panose="02020603050405020304" pitchFamily="18" charset="0"/>
              </a:rPr>
              <a:t>Components of MOT Algorithm </a:t>
            </a:r>
          </a:p>
        </p:txBody>
      </p:sp>
    </p:spTree>
    <p:extLst>
      <p:ext uri="{BB962C8B-B14F-4D97-AF65-F5344CB8AC3E}">
        <p14:creationId xmlns:p14="http://schemas.microsoft.com/office/powerpoint/2010/main" val="3009125544"/>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19</a:t>
            </a:fld>
            <a:endParaRPr lang="en-US"/>
          </a:p>
        </p:txBody>
      </p:sp>
      <p:sp>
        <p:nvSpPr>
          <p:cNvPr id="5" name="مستطيل 4"/>
          <p:cNvSpPr/>
          <p:nvPr/>
        </p:nvSpPr>
        <p:spPr>
          <a:xfrm>
            <a:off x="596151" y="1428750"/>
            <a:ext cx="8319247" cy="2723823"/>
          </a:xfrm>
          <a:prstGeom prst="rect">
            <a:avLst/>
          </a:prstGeom>
        </p:spPr>
        <p:txBody>
          <a:bodyPr wrap="square">
            <a:spAutoFit/>
          </a:bodyPr>
          <a:lstStyle/>
          <a:p>
            <a:pPr>
              <a:lnSpc>
                <a:spcPct val="150000"/>
              </a:lnSpc>
            </a:pPr>
            <a:r>
              <a:rPr lang="en-US" b="1" dirty="0">
                <a:latin typeface="Times New Roman" pitchFamily="18" charset="0"/>
                <a:cs typeface="Times New Roman" pitchFamily="18" charset="0"/>
              </a:rPr>
              <a:t>2. Motion Model</a:t>
            </a:r>
          </a:p>
          <a:p>
            <a:pPr marL="285750" indent="-285750">
              <a:lnSpc>
                <a:spcPct val="150000"/>
              </a:lnSpc>
              <a:buFont typeface="Arial" pitchFamily="34" charset="0"/>
              <a:buChar char="•"/>
            </a:pPr>
            <a:r>
              <a:rPr lang="en-US" sz="1600" dirty="0">
                <a:latin typeface="Times New Roman" pitchFamily="18" charset="0"/>
                <a:cs typeface="Times New Roman" pitchFamily="18" charset="0"/>
              </a:rPr>
              <a:t>The motion model captures the dynamic behavior of an object. In most cases objects are assumed to move smoothly and thereby maintain object continuity conditions </a:t>
            </a:r>
          </a:p>
          <a:p>
            <a:pPr marL="400050" indent="-400050">
              <a:lnSpc>
                <a:spcPct val="150000"/>
              </a:lnSpc>
              <a:buAutoNum type="romanLcParenBoth"/>
            </a:pPr>
            <a:r>
              <a:rPr lang="en-US" sz="1600" b="1" dirty="0">
                <a:latin typeface="Times New Roman" pitchFamily="18" charset="0"/>
                <a:cs typeface="Times New Roman" pitchFamily="18" charset="0"/>
              </a:rPr>
              <a:t>Linear Motion Model</a:t>
            </a:r>
            <a:r>
              <a:rPr lang="en-US" sz="1600" dirty="0">
                <a:latin typeface="Times New Roman" pitchFamily="18" charset="0"/>
                <a:cs typeface="Times New Roman" pitchFamily="18" charset="0"/>
              </a:rPr>
              <a:t>: the most popular motion model for MOT, assumes constant velocity of objects; one can further impose velocity/position/acceleration smoothness constrains. </a:t>
            </a:r>
          </a:p>
          <a:p>
            <a:pPr marL="400050" indent="-400050">
              <a:lnSpc>
                <a:spcPct val="150000"/>
              </a:lnSpc>
              <a:buAutoNum type="romanLcParenBoth"/>
            </a:pPr>
            <a:r>
              <a:rPr lang="en-US" sz="1600" b="1" dirty="0">
                <a:latin typeface="Times New Roman" pitchFamily="18" charset="0"/>
                <a:cs typeface="Times New Roman" pitchFamily="18" charset="0"/>
              </a:rPr>
              <a:t>Non-linear motion model</a:t>
            </a:r>
            <a:r>
              <a:rPr lang="en-US" sz="1600" dirty="0">
                <a:latin typeface="Times New Roman" pitchFamily="18" charset="0"/>
                <a:cs typeface="Times New Roman" pitchFamily="18" charset="0"/>
              </a:rPr>
              <a:t>: more complex model (often) can yield better results when linking </a:t>
            </a:r>
            <a:r>
              <a:rPr lang="en-US" sz="1600" dirty="0" err="1">
                <a:latin typeface="Times New Roman" pitchFamily="18" charset="0"/>
                <a:cs typeface="Times New Roman" pitchFamily="18" charset="0"/>
              </a:rPr>
              <a:t>tracklets</a:t>
            </a:r>
            <a:r>
              <a:rPr lang="en-US" sz="1600" dirty="0">
                <a:latin typeface="Times New Roman" pitchFamily="18" charset="0"/>
                <a:cs typeface="Times New Roman" pitchFamily="18" charset="0"/>
              </a:rPr>
              <a:t> of objects</a:t>
            </a:r>
          </a:p>
        </p:txBody>
      </p:sp>
      <p:sp>
        <p:nvSpPr>
          <p:cNvPr id="6" name="مستطيل 5"/>
          <p:cNvSpPr/>
          <p:nvPr/>
        </p:nvSpPr>
        <p:spPr>
          <a:xfrm>
            <a:off x="901262" y="308737"/>
            <a:ext cx="7391400" cy="569387"/>
          </a:xfrm>
          <a:prstGeom prst="rect">
            <a:avLst/>
          </a:prstGeom>
        </p:spPr>
        <p:txBody>
          <a:bodyPr wrap="square">
            <a:spAutoFit/>
          </a:bodyPr>
          <a:lstStyle/>
          <a:p>
            <a:r>
              <a:rPr lang="en-US" sz="3100" b="1" dirty="0">
                <a:solidFill>
                  <a:srgbClr val="0070C0"/>
                </a:solidFill>
                <a:latin typeface="Times New Roman" panose="02020603050405020304" pitchFamily="18" charset="0"/>
                <a:cs typeface="Times New Roman" panose="02020603050405020304" pitchFamily="18" charset="0"/>
              </a:rPr>
              <a:t>Components of MOT Algorithm(Cont.)</a:t>
            </a:r>
          </a:p>
        </p:txBody>
      </p:sp>
    </p:spTree>
    <p:extLst>
      <p:ext uri="{BB962C8B-B14F-4D97-AF65-F5344CB8AC3E}">
        <p14:creationId xmlns:p14="http://schemas.microsoft.com/office/powerpoint/2010/main" val="100260222"/>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a:xfrm>
            <a:off x="990600" y="285750"/>
            <a:ext cx="3200400" cy="625475"/>
          </a:xfrm>
        </p:spPr>
        <p:txBody>
          <a:bodyPr/>
          <a:lstStyle/>
          <a:p>
            <a:r>
              <a:rPr lang="en-US" sz="3200" b="1" dirty="0">
                <a:solidFill>
                  <a:srgbClr val="0070C0"/>
                </a:solidFill>
                <a:latin typeface="Times New Roman" panose="02020603050405020304" pitchFamily="18" charset="0"/>
                <a:ea typeface="+mn-ea"/>
                <a:cs typeface="Times New Roman" panose="02020603050405020304" pitchFamily="18" charset="0"/>
              </a:rPr>
              <a:t>Outline</a:t>
            </a:r>
          </a:p>
        </p:txBody>
      </p:sp>
      <p:sp>
        <p:nvSpPr>
          <p:cNvPr id="6" name="Content Placeholder 5"/>
          <p:cNvSpPr>
            <a:spLocks noGrp="1"/>
          </p:cNvSpPr>
          <p:nvPr>
            <p:ph sz="quarter" idx="13"/>
          </p:nvPr>
        </p:nvSpPr>
        <p:spPr>
          <a:xfrm>
            <a:off x="609601" y="1460887"/>
            <a:ext cx="8001000" cy="3168263"/>
          </a:xfrm>
        </p:spPr>
        <p:txBody>
          <a:bodyPr>
            <a:noAutofit/>
          </a:bodyPr>
          <a:lstStyle/>
          <a:p>
            <a:pPr marL="640715" lvl="1" indent="-320040" fontAlgn="auto">
              <a:spcAft>
                <a:spcPts val="0"/>
              </a:spcAft>
              <a:buFont typeface="Wingdings"/>
              <a:buChar char=""/>
              <a:defRPr/>
            </a:pPr>
            <a:r>
              <a:rPr lang="en-US" sz="2000" b="1" dirty="0">
                <a:solidFill>
                  <a:srgbClr val="7030A0"/>
                </a:solidFill>
                <a:latin typeface="Times New Roman" panose="02020603050405020304" pitchFamily="18" charset="0"/>
                <a:cs typeface="Times New Roman" panose="02020603050405020304" pitchFamily="18" charset="0"/>
              </a:rPr>
              <a:t>Definitions &amp; Applications</a:t>
            </a:r>
          </a:p>
          <a:p>
            <a:pPr marL="640715" lvl="1" indent="-320040" fontAlgn="auto">
              <a:spcAft>
                <a:spcPts val="0"/>
              </a:spcAft>
              <a:buFont typeface="Wingdings"/>
              <a:buChar char=""/>
              <a:defRPr/>
            </a:pPr>
            <a:r>
              <a:rPr lang="en-US" sz="2000" b="1" dirty="0">
                <a:solidFill>
                  <a:srgbClr val="0070C0"/>
                </a:solidFill>
                <a:latin typeface="Times New Roman" panose="02020603050405020304" pitchFamily="18" charset="0"/>
                <a:cs typeface="Times New Roman" panose="02020603050405020304" pitchFamily="18" charset="0"/>
              </a:rPr>
              <a:t>Types of Object Tracking</a:t>
            </a:r>
          </a:p>
          <a:p>
            <a:pPr marL="640715" lvl="1" indent="-320040" fontAlgn="auto">
              <a:spcAft>
                <a:spcPts val="0"/>
              </a:spcAft>
              <a:buFont typeface="Wingdings"/>
              <a:buChar char=""/>
              <a:defRPr/>
            </a:pPr>
            <a:r>
              <a:rPr lang="en-US" sz="2000" b="1" dirty="0">
                <a:solidFill>
                  <a:srgbClr val="FF0000"/>
                </a:solidFill>
                <a:latin typeface="Times New Roman" panose="02020603050405020304" pitchFamily="18" charset="0"/>
                <a:cs typeface="Times New Roman" panose="02020603050405020304" pitchFamily="18" charset="0"/>
              </a:rPr>
              <a:t>Levels of Object Tracking</a:t>
            </a:r>
          </a:p>
          <a:p>
            <a:pPr marL="640715" lvl="1" indent="-320040" fontAlgn="auto">
              <a:spcAft>
                <a:spcPts val="0"/>
              </a:spcAft>
              <a:buFont typeface="Wingdings"/>
              <a:buChar char=""/>
              <a:defRPr/>
            </a:pPr>
            <a:r>
              <a:rPr lang="en-US" sz="2000" b="1" dirty="0">
                <a:solidFill>
                  <a:srgbClr val="0070C0"/>
                </a:solidFill>
                <a:latin typeface="Times New Roman" panose="02020603050405020304" pitchFamily="18" charset="0"/>
                <a:cs typeface="Times New Roman" panose="02020603050405020304" pitchFamily="18" charset="0"/>
              </a:rPr>
              <a:t>Object Tracking challenges</a:t>
            </a:r>
          </a:p>
          <a:p>
            <a:pPr marL="640715" lvl="1" indent="-320040" fontAlgn="auto">
              <a:spcAft>
                <a:spcPts val="0"/>
              </a:spcAft>
              <a:buFont typeface="Wingdings"/>
              <a:buChar char=""/>
              <a:defRPr/>
            </a:pPr>
            <a:r>
              <a:rPr lang="en-US" sz="2000" b="1" dirty="0">
                <a:solidFill>
                  <a:srgbClr val="FF0000"/>
                </a:solidFill>
                <a:latin typeface="Times New Roman" panose="02020603050405020304" pitchFamily="18" charset="0"/>
                <a:cs typeface="Times New Roman" panose="02020603050405020304" pitchFamily="18" charset="0"/>
              </a:rPr>
              <a:t>Object Tracking Algorithms</a:t>
            </a:r>
            <a:endParaRPr lang="en-US" sz="1800" b="1" dirty="0">
              <a:latin typeface="Times New Roman" panose="02020603050405020304" pitchFamily="18" charset="0"/>
              <a:cs typeface="Times New Roman" panose="02020603050405020304" pitchFamily="18" charset="0"/>
            </a:endParaRPr>
          </a:p>
          <a:p>
            <a:pPr marL="640715" lvl="1" indent="-320040" fontAlgn="auto">
              <a:spcAft>
                <a:spcPts val="0"/>
              </a:spcAft>
              <a:buFont typeface="Wingdings"/>
              <a:buChar char=""/>
              <a:defRPr/>
            </a:pPr>
            <a:r>
              <a:rPr lang="en-US" sz="1800" b="1" dirty="0">
                <a:solidFill>
                  <a:srgbClr val="0070C0"/>
                </a:solidFill>
                <a:latin typeface="Times New Roman" panose="02020603050405020304" pitchFamily="18" charset="0"/>
                <a:cs typeface="Times New Roman" panose="02020603050405020304" pitchFamily="18" charset="0"/>
              </a:rPr>
              <a:t>Conclusion</a:t>
            </a:r>
            <a:endParaRPr lang="en-US" sz="1800" b="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6"/>
          </p:nvPr>
        </p:nvSpPr>
        <p:spPr/>
        <p:txBody>
          <a:bodyPr>
            <a:noAutofit/>
          </a:bodyPr>
          <a:lstStyle/>
          <a:p>
            <a:pPr>
              <a:defRPr/>
            </a:pPr>
            <a:fld id="{7C8AB547-9C1F-414B-B3AA-CAF45CA5E9D5}" type="slidenum">
              <a:rPr lang="en-US" sz="1200" smtClean="0">
                <a:solidFill>
                  <a:schemeClr val="bg1"/>
                </a:solidFill>
              </a:rPr>
              <a:pPr>
                <a:defRPr/>
              </a:pPr>
              <a:t>2</a:t>
            </a:fld>
            <a:endParaRPr lang="en-US" sz="1800" dirty="0">
              <a:solidFill>
                <a:schemeClr val="bg1"/>
              </a:solidFill>
            </a:endParaRPr>
          </a:p>
        </p:txBody>
      </p:sp>
    </p:spTree>
    <p:extLst>
      <p:ext uri="{BB962C8B-B14F-4D97-AF65-F5344CB8AC3E}">
        <p14:creationId xmlns:p14="http://schemas.microsoft.com/office/powerpoint/2010/main" val="25655348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circle(in)">
                                      <p:cBhvr>
                                        <p:cTn id="19" dur="20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circle(in)">
                                      <p:cBhvr>
                                        <p:cTn id="24" dur="2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20</a:t>
            </a:fld>
            <a:endParaRPr lang="en-US"/>
          </a:p>
        </p:txBody>
      </p:sp>
      <p:sp>
        <p:nvSpPr>
          <p:cNvPr id="5" name="مستطيل 4"/>
          <p:cNvSpPr/>
          <p:nvPr/>
        </p:nvSpPr>
        <p:spPr>
          <a:xfrm>
            <a:off x="304800" y="1401184"/>
            <a:ext cx="8686800" cy="3831818"/>
          </a:xfrm>
          <a:prstGeom prst="rect">
            <a:avLst/>
          </a:prstGeom>
        </p:spPr>
        <p:txBody>
          <a:bodyPr wrap="square">
            <a:spAutoFit/>
          </a:bodyPr>
          <a:lstStyle/>
          <a:p>
            <a:pPr>
              <a:lnSpc>
                <a:spcPct val="150000"/>
              </a:lnSpc>
            </a:pPr>
            <a:r>
              <a:rPr lang="en-US" b="1" dirty="0">
                <a:latin typeface="Times New Roman" pitchFamily="18" charset="0"/>
                <a:cs typeface="Times New Roman" pitchFamily="18" charset="0"/>
              </a:rPr>
              <a:t>3. Interaction Model</a:t>
            </a:r>
          </a:p>
          <a:p>
            <a:pPr marL="285750" indent="-285750">
              <a:lnSpc>
                <a:spcPct val="150000"/>
              </a:lnSpc>
              <a:buFont typeface="Arial" pitchFamily="34" charset="0"/>
              <a:buChar char="•"/>
            </a:pPr>
            <a:r>
              <a:rPr lang="en-US" sz="1600" dirty="0">
                <a:latin typeface="Times New Roman" pitchFamily="18" charset="0"/>
                <a:cs typeface="Times New Roman" pitchFamily="18" charset="0"/>
              </a:rPr>
              <a:t>Interaction model, also known as mutual motion model, Captures influence of an object on other objects. Example: object experiences “force” from other objects, i.e. customer adjusts speed/trajectory to avoid others. these are examples of two typical interaction models known as the social force models and the crowd motion pattern models .</a:t>
            </a:r>
          </a:p>
          <a:p>
            <a:pPr marL="285750" indent="-285750">
              <a:lnSpc>
                <a:spcPct val="150000"/>
              </a:lnSpc>
              <a:buFont typeface="Arial" pitchFamily="34" charset="0"/>
              <a:buChar char="•"/>
            </a:pPr>
            <a:r>
              <a:rPr lang="en-US" sz="1600" b="1" dirty="0">
                <a:latin typeface="Times New Roman" pitchFamily="18" charset="0"/>
                <a:cs typeface="Times New Roman" pitchFamily="18" charset="0"/>
              </a:rPr>
              <a:t>Social forces model</a:t>
            </a:r>
            <a:r>
              <a:rPr lang="en-US" sz="1600" dirty="0">
                <a:latin typeface="Times New Roman" pitchFamily="18" charset="0"/>
                <a:cs typeface="Times New Roman" pitchFamily="18" charset="0"/>
              </a:rPr>
              <a:t>: In these models, each object is considered to be dependent on other objects and environmental factors, In social force models, targets are considered as agents which determine their velocity, acceleration, and destination based on observations of other objects and the environment. More specifically, in social force models, target behavior is modeled based on two aspects, individual force and group force.  </a:t>
            </a:r>
          </a:p>
        </p:txBody>
      </p:sp>
      <p:sp>
        <p:nvSpPr>
          <p:cNvPr id="6" name="مستطيل 5"/>
          <p:cNvSpPr/>
          <p:nvPr/>
        </p:nvSpPr>
        <p:spPr>
          <a:xfrm>
            <a:off x="901262" y="308737"/>
            <a:ext cx="7391400" cy="569387"/>
          </a:xfrm>
          <a:prstGeom prst="rect">
            <a:avLst/>
          </a:prstGeom>
        </p:spPr>
        <p:txBody>
          <a:bodyPr wrap="square">
            <a:spAutoFit/>
          </a:bodyPr>
          <a:lstStyle/>
          <a:p>
            <a:r>
              <a:rPr lang="en-US" sz="3100" b="1" dirty="0">
                <a:solidFill>
                  <a:srgbClr val="0070C0"/>
                </a:solidFill>
                <a:latin typeface="Times New Roman" panose="02020603050405020304" pitchFamily="18" charset="0"/>
                <a:cs typeface="Times New Roman" panose="02020603050405020304" pitchFamily="18" charset="0"/>
              </a:rPr>
              <a:t>Components of MOT Algorithm(Cont.)</a:t>
            </a:r>
          </a:p>
        </p:txBody>
      </p:sp>
    </p:spTree>
    <p:extLst>
      <p:ext uri="{BB962C8B-B14F-4D97-AF65-F5344CB8AC3E}">
        <p14:creationId xmlns:p14="http://schemas.microsoft.com/office/powerpoint/2010/main" val="4067465266"/>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21</a:t>
            </a:fld>
            <a:endParaRPr lang="en-US"/>
          </a:p>
        </p:txBody>
      </p:sp>
      <p:sp>
        <p:nvSpPr>
          <p:cNvPr id="6" name="Title 1">
            <a:extLst>
              <a:ext uri="{FF2B5EF4-FFF2-40B4-BE49-F238E27FC236}">
                <a16:creationId xmlns:a16="http://schemas.microsoft.com/office/drawing/2014/main" id="{19B213B7-671A-4D89-A7FA-A390BE42A938}"/>
              </a:ext>
            </a:extLst>
          </p:cNvPr>
          <p:cNvSpPr>
            <a:spLocks noGrp="1"/>
          </p:cNvSpPr>
          <p:nvPr>
            <p:ph type="title"/>
          </p:nvPr>
        </p:nvSpPr>
        <p:spPr>
          <a:xfrm>
            <a:off x="1066800" y="277573"/>
            <a:ext cx="6096000" cy="609600"/>
          </a:xfrm>
        </p:spPr>
        <p:txBody>
          <a:bodyPr/>
          <a:lstStyle/>
          <a:p>
            <a:br>
              <a:rPr lang="en-US" sz="3200" b="1" dirty="0">
                <a:solidFill>
                  <a:srgbClr val="0070C0"/>
                </a:solidFill>
                <a:latin typeface="Times New Roman" panose="02020603050405020304" pitchFamily="18" charset="0"/>
                <a:cs typeface="Times New Roman" panose="02020603050405020304" pitchFamily="18" charset="0"/>
              </a:rPr>
            </a:br>
            <a:r>
              <a:rPr lang="en-US" sz="3200" b="1" dirty="0">
                <a:solidFill>
                  <a:srgbClr val="0070C0"/>
                </a:solidFill>
                <a:latin typeface="Times New Roman" panose="02020603050405020304" pitchFamily="18" charset="0"/>
                <a:cs typeface="Times New Roman" panose="02020603050405020304" pitchFamily="18" charset="0"/>
              </a:rPr>
              <a:t>Interaction Model Cont..</a:t>
            </a:r>
            <a:endParaRPr lang="ar-EG" sz="3200" dirty="0"/>
          </a:p>
        </p:txBody>
      </p:sp>
      <p:sp>
        <p:nvSpPr>
          <p:cNvPr id="7" name="مستطيل 6"/>
          <p:cNvSpPr/>
          <p:nvPr/>
        </p:nvSpPr>
        <p:spPr>
          <a:xfrm>
            <a:off x="457200" y="1504950"/>
            <a:ext cx="8382000" cy="1894749"/>
          </a:xfrm>
          <a:prstGeom prst="rect">
            <a:avLst/>
          </a:prstGeom>
        </p:spPr>
        <p:txBody>
          <a:bodyPr wrap="square">
            <a:spAutoFit/>
          </a:bodyPr>
          <a:lstStyle/>
          <a:p>
            <a:pPr>
              <a:lnSpc>
                <a:spcPct val="150000"/>
              </a:lnSpc>
            </a:pPr>
            <a:r>
              <a:rPr lang="en-US" sz="1600" dirty="0">
                <a:latin typeface="Times New Roman" pitchFamily="18" charset="0"/>
                <a:cs typeface="Times New Roman" pitchFamily="18" charset="0"/>
              </a:rPr>
              <a:t>Individual force: use continuity and fidelity constraints</a:t>
            </a:r>
          </a:p>
          <a:p>
            <a:pPr>
              <a:lnSpc>
                <a:spcPct val="150000"/>
              </a:lnSpc>
            </a:pPr>
            <a:r>
              <a:rPr lang="en-US" sz="1600" dirty="0">
                <a:latin typeface="Times New Roman" pitchFamily="18" charset="0"/>
                <a:cs typeface="Times New Roman" pitchFamily="18" charset="0"/>
              </a:rPr>
              <a:t>group force: use </a:t>
            </a:r>
          </a:p>
          <a:p>
            <a:pPr marL="800100" lvl="1" indent="-342900">
              <a:lnSpc>
                <a:spcPct val="150000"/>
              </a:lnSpc>
              <a:buFont typeface="+mj-lt"/>
              <a:buAutoNum type="arabicPeriod"/>
            </a:pPr>
            <a:r>
              <a:rPr lang="en-US" sz="1600" dirty="0">
                <a:latin typeface="Times New Roman" pitchFamily="18" charset="0"/>
                <a:cs typeface="Times New Roman" pitchFamily="18" charset="0"/>
              </a:rPr>
              <a:t>attraction (individuals moving together stay together)</a:t>
            </a:r>
          </a:p>
          <a:p>
            <a:pPr marL="800100" lvl="1" indent="-342900">
              <a:lnSpc>
                <a:spcPct val="150000"/>
              </a:lnSpc>
              <a:buFont typeface="+mj-lt"/>
              <a:buAutoNum type="arabicPeriod"/>
            </a:pPr>
            <a:r>
              <a:rPr lang="en-US" sz="1600" dirty="0">
                <a:latin typeface="Times New Roman" pitchFamily="18" charset="0"/>
                <a:cs typeface="Times New Roman" pitchFamily="18" charset="0"/>
              </a:rPr>
              <a:t>repulsion (groups maintain some distance from one another)</a:t>
            </a:r>
          </a:p>
          <a:p>
            <a:pPr marL="800100" lvl="1" indent="-342900">
              <a:lnSpc>
                <a:spcPct val="150000"/>
              </a:lnSpc>
              <a:buFont typeface="+mj-lt"/>
              <a:buAutoNum type="arabicPeriod"/>
            </a:pPr>
            <a:r>
              <a:rPr lang="en-US" sz="1600" dirty="0">
                <a:latin typeface="Times New Roman" pitchFamily="18" charset="0"/>
                <a:cs typeface="Times New Roman" pitchFamily="18" charset="0"/>
              </a:rPr>
              <a:t>coherence (group elements move with commensurate velocity, etc.)</a:t>
            </a:r>
          </a:p>
        </p:txBody>
      </p:sp>
    </p:spTree>
    <p:extLst>
      <p:ext uri="{BB962C8B-B14F-4D97-AF65-F5344CB8AC3E}">
        <p14:creationId xmlns:p14="http://schemas.microsoft.com/office/powerpoint/2010/main" val="442848490"/>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22</a:t>
            </a:fld>
            <a:endParaRPr lang="en-US"/>
          </a:p>
        </p:txBody>
      </p:sp>
      <p:sp>
        <p:nvSpPr>
          <p:cNvPr id="7" name="مستطيل 6"/>
          <p:cNvSpPr/>
          <p:nvPr/>
        </p:nvSpPr>
        <p:spPr>
          <a:xfrm>
            <a:off x="212834" y="1352550"/>
            <a:ext cx="8931166" cy="3831818"/>
          </a:xfrm>
          <a:prstGeom prst="rect">
            <a:avLst/>
          </a:prstGeom>
        </p:spPr>
        <p:txBody>
          <a:bodyPr wrap="square">
            <a:spAutoFit/>
          </a:bodyPr>
          <a:lstStyle/>
          <a:p>
            <a:pPr>
              <a:lnSpc>
                <a:spcPct val="150000"/>
              </a:lnSpc>
            </a:pPr>
            <a:r>
              <a:rPr lang="en-US" b="1" dirty="0">
                <a:latin typeface="Times New Roman" pitchFamily="18" charset="0"/>
                <a:cs typeface="Times New Roman" pitchFamily="18" charset="0"/>
              </a:rPr>
              <a:t>4. Exclusion Model</a:t>
            </a:r>
          </a:p>
          <a:p>
            <a:pPr marL="285750" indent="-285750">
              <a:lnSpc>
                <a:spcPct val="150000"/>
              </a:lnSpc>
              <a:buFont typeface="Arial" pitchFamily="34" charset="0"/>
              <a:buChar char="•"/>
            </a:pPr>
            <a:r>
              <a:rPr lang="en-US" sz="1600" dirty="0">
                <a:latin typeface="Times New Roman" pitchFamily="18" charset="0"/>
                <a:cs typeface="Times New Roman" pitchFamily="18" charset="0"/>
              </a:rPr>
              <a:t>Constraint set employed to avoid physical collisions for MOT problem; intuition: two objects can’t occupy the same physical space. Two types: </a:t>
            </a:r>
          </a:p>
          <a:p>
            <a:pPr marL="800100" lvl="1" indent="-342900">
              <a:lnSpc>
                <a:spcPct val="150000"/>
              </a:lnSpc>
              <a:buAutoNum type="arabicParenBoth"/>
            </a:pPr>
            <a:r>
              <a:rPr lang="en-US" sz="1600" dirty="0">
                <a:latin typeface="Times New Roman" pitchFamily="18" charset="0"/>
                <a:cs typeface="Times New Roman" pitchFamily="18" charset="0"/>
              </a:rPr>
              <a:t>detection-level exclusion (can’t assign detection to same space in same frame for two distinct customers)</a:t>
            </a:r>
          </a:p>
          <a:p>
            <a:pPr lvl="1">
              <a:lnSpc>
                <a:spcPct val="150000"/>
              </a:lnSpc>
            </a:pPr>
            <a:r>
              <a:rPr lang="en-US" sz="1600" dirty="0">
                <a:latin typeface="Times New Roman" pitchFamily="18" charset="0"/>
                <a:cs typeface="Times New Roman" pitchFamily="18" charset="0"/>
              </a:rPr>
              <a:t>(2) trajectory-level exclusion (trajectories must maintain some minimal epsilon difference).</a:t>
            </a:r>
          </a:p>
          <a:p>
            <a:pPr marL="285750" indent="-285750">
              <a:lnSpc>
                <a:spcPct val="150000"/>
              </a:lnSpc>
              <a:buFont typeface="Arial" pitchFamily="34" charset="0"/>
              <a:buChar char="•"/>
            </a:pPr>
            <a:r>
              <a:rPr lang="en-US" sz="1600" dirty="0">
                <a:latin typeface="Times New Roman" pitchFamily="18" charset="0"/>
                <a:cs typeface="Times New Roman" pitchFamily="18" charset="0"/>
              </a:rPr>
              <a:t>For in-store environment, exclusion model could incorporate intrinsic exclusions based on surrounding environment. </a:t>
            </a:r>
          </a:p>
          <a:p>
            <a:pPr marL="285750" indent="-285750">
              <a:lnSpc>
                <a:spcPct val="150000"/>
              </a:lnSpc>
              <a:buFont typeface="Arial" pitchFamily="34" charset="0"/>
              <a:buChar char="•"/>
            </a:pPr>
            <a:r>
              <a:rPr lang="en-US" sz="1600" dirty="0">
                <a:latin typeface="Times New Roman" pitchFamily="18" charset="0"/>
                <a:cs typeface="Times New Roman" pitchFamily="18" charset="0"/>
              </a:rPr>
              <a:t> To model exclusion: (1) can use exclusion graph to capture constrain, (2) optimize inference to encourage connected nodes to have different labels, (3) further distinction between soft/hard modeling.</a:t>
            </a:r>
          </a:p>
        </p:txBody>
      </p:sp>
      <p:sp>
        <p:nvSpPr>
          <p:cNvPr id="8" name="مستطيل 7"/>
          <p:cNvSpPr/>
          <p:nvPr/>
        </p:nvSpPr>
        <p:spPr>
          <a:xfrm>
            <a:off x="901262" y="308737"/>
            <a:ext cx="7391400" cy="569387"/>
          </a:xfrm>
          <a:prstGeom prst="rect">
            <a:avLst/>
          </a:prstGeom>
        </p:spPr>
        <p:txBody>
          <a:bodyPr wrap="square">
            <a:spAutoFit/>
          </a:bodyPr>
          <a:lstStyle/>
          <a:p>
            <a:r>
              <a:rPr lang="en-US" sz="3100" b="1" dirty="0">
                <a:solidFill>
                  <a:srgbClr val="0070C0"/>
                </a:solidFill>
                <a:latin typeface="Times New Roman" panose="02020603050405020304" pitchFamily="18" charset="0"/>
                <a:cs typeface="Times New Roman" panose="02020603050405020304" pitchFamily="18" charset="0"/>
              </a:rPr>
              <a:t>Components of MOT Algorithm(Cont.)</a:t>
            </a:r>
          </a:p>
        </p:txBody>
      </p:sp>
    </p:spTree>
    <p:extLst>
      <p:ext uri="{BB962C8B-B14F-4D97-AF65-F5344CB8AC3E}">
        <p14:creationId xmlns:p14="http://schemas.microsoft.com/office/powerpoint/2010/main" val="2785970370"/>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23</a:t>
            </a:fld>
            <a:endParaRPr lang="en-US"/>
          </a:p>
        </p:txBody>
      </p:sp>
      <p:sp>
        <p:nvSpPr>
          <p:cNvPr id="7" name="مستطيل 6"/>
          <p:cNvSpPr/>
          <p:nvPr/>
        </p:nvSpPr>
        <p:spPr>
          <a:xfrm>
            <a:off x="212834" y="1352550"/>
            <a:ext cx="8931166" cy="3970318"/>
          </a:xfrm>
          <a:prstGeom prst="rect">
            <a:avLst/>
          </a:prstGeom>
        </p:spPr>
        <p:txBody>
          <a:bodyPr wrap="square">
            <a:spAutoFit/>
          </a:bodyPr>
          <a:lstStyle/>
          <a:p>
            <a:pPr>
              <a:lnSpc>
                <a:spcPct val="150000"/>
              </a:lnSpc>
            </a:pPr>
            <a:r>
              <a:rPr lang="en-US" b="1" dirty="0">
                <a:latin typeface="Times New Roman" pitchFamily="18" charset="0"/>
                <a:cs typeface="Times New Roman" pitchFamily="18" charset="0"/>
              </a:rPr>
              <a:t>5. Occlusion</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Model</a:t>
            </a:r>
          </a:p>
          <a:p>
            <a:pPr>
              <a:lnSpc>
                <a:spcPct val="150000"/>
              </a:lnSpc>
            </a:pPr>
            <a:r>
              <a:rPr lang="en-US" sz="1600" dirty="0">
                <a:latin typeface="Times New Roman" pitchFamily="18" charset="0"/>
                <a:cs typeface="Times New Roman" pitchFamily="18" charset="0"/>
              </a:rPr>
              <a:t>Occlusion is perhaps the most critical challenge in MOT. It is a primary cause for ID switches or fragmentation of trajectories. In order to handle occlusion, various kinds of strategies have been proposed.</a:t>
            </a:r>
          </a:p>
          <a:p>
            <a:pPr marL="400050" indent="-400050">
              <a:lnSpc>
                <a:spcPct val="150000"/>
              </a:lnSpc>
              <a:buAutoNum type="romanLcParenBoth"/>
            </a:pPr>
            <a:r>
              <a:rPr lang="en-US" sz="1600" b="1" dirty="0">
                <a:latin typeface="Times New Roman" pitchFamily="18" charset="0"/>
                <a:cs typeface="Times New Roman" pitchFamily="18" charset="0"/>
              </a:rPr>
              <a:t>Part-to-whole : </a:t>
            </a:r>
            <a:r>
              <a:rPr lang="en-US" sz="1600" dirty="0">
                <a:latin typeface="Times New Roman" pitchFamily="18" charset="0"/>
                <a:cs typeface="Times New Roman" pitchFamily="18" charset="0"/>
              </a:rPr>
              <a:t>the popular way is dividing a holistic object (like a bounding box) into several parts and computing affinity based on individual parts.</a:t>
            </a:r>
          </a:p>
          <a:p>
            <a:pPr marL="400050" indent="-400050">
              <a:lnSpc>
                <a:spcPct val="150000"/>
              </a:lnSpc>
              <a:buAutoNum type="romanLcParenBoth"/>
            </a:pPr>
            <a:r>
              <a:rPr lang="en-US" sz="1600" b="1" dirty="0">
                <a:latin typeface="Times New Roman" pitchFamily="18" charset="0"/>
                <a:cs typeface="Times New Roman" pitchFamily="18" charset="0"/>
              </a:rPr>
              <a:t>Buffer-and-recover : </a:t>
            </a:r>
            <a:r>
              <a:rPr lang="en-US" sz="1600" dirty="0">
                <a:latin typeface="Times New Roman" pitchFamily="18" charset="0"/>
                <a:cs typeface="Times New Roman" pitchFamily="18" charset="0"/>
              </a:rPr>
              <a:t>buffer observations when occlusion occurs, when occlusion ends, object states are recovered based on the buffered observations and the stored states before occlusion.</a:t>
            </a:r>
          </a:p>
          <a:p>
            <a:pPr marL="400050" indent="-400050">
              <a:lnSpc>
                <a:spcPct val="150000"/>
              </a:lnSpc>
              <a:buAutoNum type="romanLcParenBoth"/>
            </a:pPr>
            <a:r>
              <a:rPr lang="en-US" sz="1600" b="1" dirty="0">
                <a:latin typeface="Times New Roman" pitchFamily="18" charset="0"/>
                <a:cs typeface="Times New Roman" pitchFamily="18" charset="0"/>
              </a:rPr>
              <a:t>Hypothesize-and-test :</a:t>
            </a:r>
            <a:r>
              <a:rPr lang="en-US" sz="1600" dirty="0">
                <a:latin typeface="Times New Roman" pitchFamily="18" charset="0"/>
                <a:cs typeface="Times New Roman" pitchFamily="18" charset="0"/>
              </a:rPr>
              <a:t> This strategy sidesteps challenges from occlusion by hypothesizing proposals and testing the proposals according to observations at hand. As the name indicates, this strategy is composed of two steps, hypothesize and test.</a:t>
            </a:r>
          </a:p>
        </p:txBody>
      </p:sp>
      <p:sp>
        <p:nvSpPr>
          <p:cNvPr id="8" name="مستطيل 7"/>
          <p:cNvSpPr/>
          <p:nvPr/>
        </p:nvSpPr>
        <p:spPr>
          <a:xfrm>
            <a:off x="901262" y="308737"/>
            <a:ext cx="7391400" cy="569387"/>
          </a:xfrm>
          <a:prstGeom prst="rect">
            <a:avLst/>
          </a:prstGeom>
        </p:spPr>
        <p:txBody>
          <a:bodyPr wrap="square">
            <a:spAutoFit/>
          </a:bodyPr>
          <a:lstStyle/>
          <a:p>
            <a:r>
              <a:rPr lang="en-US" sz="3100" b="1" dirty="0">
                <a:solidFill>
                  <a:srgbClr val="0070C0"/>
                </a:solidFill>
                <a:latin typeface="Times New Roman" panose="02020603050405020304" pitchFamily="18" charset="0"/>
                <a:cs typeface="Times New Roman" panose="02020603050405020304" pitchFamily="18" charset="0"/>
              </a:rPr>
              <a:t>Components of MOT Algorithm(Cont.)</a:t>
            </a:r>
          </a:p>
        </p:txBody>
      </p:sp>
    </p:spTree>
    <p:extLst>
      <p:ext uri="{BB962C8B-B14F-4D97-AF65-F5344CB8AC3E}">
        <p14:creationId xmlns:p14="http://schemas.microsoft.com/office/powerpoint/2010/main" val="344621988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24</a:t>
            </a:fld>
            <a:endParaRPr lang="en-US"/>
          </a:p>
        </p:txBody>
      </p:sp>
      <p:sp>
        <p:nvSpPr>
          <p:cNvPr id="7" name="مستطيل 6"/>
          <p:cNvSpPr/>
          <p:nvPr/>
        </p:nvSpPr>
        <p:spPr>
          <a:xfrm>
            <a:off x="212834" y="1352550"/>
            <a:ext cx="8931166" cy="3462486"/>
          </a:xfrm>
          <a:prstGeom prst="rect">
            <a:avLst/>
          </a:prstGeom>
        </p:spPr>
        <p:txBody>
          <a:bodyPr wrap="square">
            <a:spAutoFit/>
          </a:bodyPr>
          <a:lstStyle/>
          <a:p>
            <a:pPr>
              <a:lnSpc>
                <a:spcPct val="150000"/>
              </a:lnSpc>
            </a:pPr>
            <a:r>
              <a:rPr lang="en-US" b="1" dirty="0">
                <a:latin typeface="Times New Roman" pitchFamily="18" charset="0"/>
                <a:cs typeface="Times New Roman" pitchFamily="18" charset="0"/>
              </a:rPr>
              <a:t>6. Inference</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Model</a:t>
            </a:r>
          </a:p>
          <a:p>
            <a:pPr marL="285750" indent="-285750">
              <a:lnSpc>
                <a:spcPct val="150000"/>
              </a:lnSpc>
              <a:buFont typeface="Arial" pitchFamily="34" charset="0"/>
              <a:buChar char="•"/>
            </a:pPr>
            <a:r>
              <a:rPr lang="en-US" sz="1600" b="1" dirty="0">
                <a:latin typeface="Times New Roman" pitchFamily="18" charset="0"/>
                <a:cs typeface="Times New Roman" pitchFamily="18" charset="0"/>
              </a:rPr>
              <a:t>Probabilistic inference</a:t>
            </a:r>
            <a:r>
              <a:rPr lang="en-US" sz="1600" dirty="0">
                <a:latin typeface="Times New Roman" pitchFamily="18" charset="0"/>
                <a:cs typeface="Times New Roman" pitchFamily="18" charset="0"/>
              </a:rPr>
              <a:t>: Usually relies on a Markov assumption:</a:t>
            </a:r>
          </a:p>
          <a:p>
            <a:pPr>
              <a:lnSpc>
                <a:spcPct val="150000"/>
              </a:lnSpc>
            </a:pPr>
            <a:r>
              <a:rPr lang="en-US" sz="1600" dirty="0">
                <a:latin typeface="Times New Roman" pitchFamily="18" charset="0"/>
                <a:cs typeface="Times New Roman" pitchFamily="18" charset="0"/>
              </a:rPr>
              <a:t> (i) current object state only depends on previous state</a:t>
            </a:r>
          </a:p>
          <a:p>
            <a:pPr>
              <a:lnSpc>
                <a:spcPct val="150000"/>
              </a:lnSpc>
            </a:pPr>
            <a:r>
              <a:rPr lang="en-US" sz="1600" dirty="0">
                <a:latin typeface="Times New Roman" pitchFamily="18" charset="0"/>
                <a:cs typeface="Times New Roman" pitchFamily="18" charset="0"/>
              </a:rPr>
              <a:t> (ii) observation of an object is only relation to its state corresponding to this observation (observations are conditionally independent). States of objects can be estimated by iteratively conducting the prediction and updating steps.</a:t>
            </a:r>
          </a:p>
          <a:p>
            <a:pPr marL="285750" indent="-285750">
              <a:lnSpc>
                <a:spcPct val="150000"/>
              </a:lnSpc>
              <a:buFont typeface="Arial" pitchFamily="34" charset="0"/>
              <a:buChar char="•"/>
            </a:pPr>
            <a:r>
              <a:rPr lang="en-US" sz="1600" b="1" dirty="0">
                <a:latin typeface="Times New Roman" pitchFamily="18" charset="0"/>
                <a:cs typeface="Times New Roman" pitchFamily="18" charset="0"/>
              </a:rPr>
              <a:t>One solution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Kalman</a:t>
            </a:r>
            <a:r>
              <a:rPr lang="en-US" sz="1600" dirty="0">
                <a:latin typeface="Times New Roman" pitchFamily="18" charset="0"/>
                <a:cs typeface="Times New Roman" pitchFamily="18" charset="0"/>
              </a:rPr>
              <a:t> fitter (could use Gaussian Process): makes linear system assumption and Gaussian-distributed object states assumption; under these conditions, </a:t>
            </a:r>
            <a:r>
              <a:rPr lang="en-US" sz="1600" dirty="0" err="1">
                <a:latin typeface="Times New Roman" pitchFamily="18" charset="0"/>
                <a:cs typeface="Times New Roman" pitchFamily="18" charset="0"/>
              </a:rPr>
              <a:t>Kalman</a:t>
            </a:r>
            <a:r>
              <a:rPr lang="en-US" sz="1600" dirty="0">
                <a:latin typeface="Times New Roman" pitchFamily="18" charset="0"/>
                <a:cs typeface="Times New Roman" pitchFamily="18" charset="0"/>
              </a:rPr>
              <a:t> filter is optimal estimator.</a:t>
            </a:r>
          </a:p>
        </p:txBody>
      </p:sp>
      <p:sp>
        <p:nvSpPr>
          <p:cNvPr id="8" name="مستطيل 7"/>
          <p:cNvSpPr/>
          <p:nvPr/>
        </p:nvSpPr>
        <p:spPr>
          <a:xfrm>
            <a:off x="901262" y="308737"/>
            <a:ext cx="7391400" cy="569387"/>
          </a:xfrm>
          <a:prstGeom prst="rect">
            <a:avLst/>
          </a:prstGeom>
        </p:spPr>
        <p:txBody>
          <a:bodyPr wrap="square">
            <a:spAutoFit/>
          </a:bodyPr>
          <a:lstStyle/>
          <a:p>
            <a:r>
              <a:rPr lang="en-US" sz="3100" b="1" dirty="0">
                <a:solidFill>
                  <a:srgbClr val="0070C0"/>
                </a:solidFill>
                <a:latin typeface="Times New Roman" panose="02020603050405020304" pitchFamily="18" charset="0"/>
                <a:cs typeface="Times New Roman" panose="02020603050405020304" pitchFamily="18" charset="0"/>
              </a:rPr>
              <a:t>Components of MOT Algorithm(Cont.)</a:t>
            </a:r>
          </a:p>
        </p:txBody>
      </p:sp>
    </p:spTree>
    <p:extLst>
      <p:ext uri="{BB962C8B-B14F-4D97-AF65-F5344CB8AC3E}">
        <p14:creationId xmlns:p14="http://schemas.microsoft.com/office/powerpoint/2010/main" val="1344976832"/>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25</a:t>
            </a:fld>
            <a:endParaRPr lang="en-US"/>
          </a:p>
        </p:txBody>
      </p:sp>
      <p:sp>
        <p:nvSpPr>
          <p:cNvPr id="6" name="Title 1">
            <a:extLst>
              <a:ext uri="{FF2B5EF4-FFF2-40B4-BE49-F238E27FC236}">
                <a16:creationId xmlns:a16="http://schemas.microsoft.com/office/drawing/2014/main" id="{19B213B7-671A-4D89-A7FA-A390BE42A938}"/>
              </a:ext>
            </a:extLst>
          </p:cNvPr>
          <p:cNvSpPr>
            <a:spLocks noGrp="1"/>
          </p:cNvSpPr>
          <p:nvPr>
            <p:ph type="title"/>
          </p:nvPr>
        </p:nvSpPr>
        <p:spPr>
          <a:xfrm>
            <a:off x="1066800" y="277573"/>
            <a:ext cx="6096000" cy="609600"/>
          </a:xfrm>
        </p:spPr>
        <p:txBody>
          <a:bodyPr/>
          <a:lstStyle/>
          <a:p>
            <a:br>
              <a:rPr lang="en-US" sz="3200" b="1" dirty="0">
                <a:solidFill>
                  <a:srgbClr val="0070C0"/>
                </a:solidFill>
                <a:latin typeface="Times New Roman" panose="02020603050405020304" pitchFamily="18" charset="0"/>
                <a:cs typeface="Times New Roman" panose="02020603050405020304" pitchFamily="18" charset="0"/>
              </a:rPr>
            </a:br>
            <a:br>
              <a:rPr lang="en-US" sz="3200" b="1" dirty="0">
                <a:solidFill>
                  <a:srgbClr val="0070C0"/>
                </a:solidFill>
                <a:latin typeface="Times New Roman" panose="02020603050405020304" pitchFamily="18" charset="0"/>
                <a:cs typeface="Times New Roman" panose="02020603050405020304" pitchFamily="18" charset="0"/>
              </a:rPr>
            </a:br>
            <a:r>
              <a:rPr lang="en-US" sz="3200" b="1" dirty="0">
                <a:solidFill>
                  <a:srgbClr val="0070C0"/>
                </a:solidFill>
                <a:latin typeface="Times New Roman" panose="02020603050405020304" pitchFamily="18" charset="0"/>
                <a:cs typeface="Times New Roman" panose="02020603050405020304" pitchFamily="18" charset="0"/>
              </a:rPr>
              <a:t>Inference Model Cont..</a:t>
            </a:r>
            <a:endParaRPr lang="ar-EG" sz="3200" dirty="0"/>
          </a:p>
        </p:txBody>
      </p:sp>
      <p:sp>
        <p:nvSpPr>
          <p:cNvPr id="7" name="مستطيل 6"/>
          <p:cNvSpPr/>
          <p:nvPr/>
        </p:nvSpPr>
        <p:spPr>
          <a:xfrm>
            <a:off x="212834" y="1352550"/>
            <a:ext cx="8931166" cy="1894749"/>
          </a:xfrm>
          <a:prstGeom prst="rect">
            <a:avLst/>
          </a:prstGeom>
        </p:spPr>
        <p:txBody>
          <a:bodyPr wrap="square">
            <a:spAutoFit/>
          </a:bodyPr>
          <a:lstStyle/>
          <a:p>
            <a:pPr marL="285750" indent="-285750">
              <a:lnSpc>
                <a:spcPct val="150000"/>
              </a:lnSpc>
              <a:buFont typeface="Arial" pitchFamily="34" charset="0"/>
              <a:buChar char="•"/>
            </a:pPr>
            <a:r>
              <a:rPr lang="en-US" sz="1600" dirty="0">
                <a:latin typeface="Times New Roman" pitchFamily="18" charset="0"/>
                <a:cs typeface="Times New Roman" pitchFamily="18" charset="0"/>
              </a:rPr>
              <a:t>Can also model MOT problem as graph bipartite matching problem; two sets of nodes: observations/detections; weights between nodes are affinity measure; can solve greedily or use Hungarian algorithm (classic paradigm for matching with preference problem: “stable marriage problem”; can alternatively use min-cut/max flow network (use for trajectories); graphical models/conditional random fields.</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3599840485"/>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D9EC-2277-44B0-9BE2-134BE5925691}"/>
              </a:ext>
            </a:extLst>
          </p:cNvPr>
          <p:cNvSpPr>
            <a:spLocks noGrp="1"/>
          </p:cNvSpPr>
          <p:nvPr>
            <p:ph type="title"/>
          </p:nvPr>
        </p:nvSpPr>
        <p:spPr>
          <a:xfrm>
            <a:off x="303914" y="2114551"/>
            <a:ext cx="8153400" cy="1066800"/>
          </a:xfrm>
        </p:spPr>
        <p:txBody>
          <a:bodyPr/>
          <a:lstStyle/>
          <a:p>
            <a:pPr marL="320675" lvl="1" algn="ctr" fontAlgn="auto">
              <a:spcAft>
                <a:spcPts val="0"/>
              </a:spcAft>
              <a:defRPr/>
            </a:pPr>
            <a:r>
              <a:rPr lang="en-US" sz="4800" b="1" dirty="0">
                <a:solidFill>
                  <a:srgbClr val="FF0000"/>
                </a:solidFill>
                <a:latin typeface="Times New Roman" panose="02020603050405020304" pitchFamily="18" charset="0"/>
                <a:cs typeface="Times New Roman" panose="02020603050405020304" pitchFamily="18" charset="0"/>
              </a:rPr>
              <a:t>Object Tracking challenges?</a:t>
            </a:r>
          </a:p>
        </p:txBody>
      </p:sp>
      <p:sp>
        <p:nvSpPr>
          <p:cNvPr id="5" name="Slide Number Placeholder 4">
            <a:extLst>
              <a:ext uri="{FF2B5EF4-FFF2-40B4-BE49-F238E27FC236}">
                <a16:creationId xmlns:a16="http://schemas.microsoft.com/office/drawing/2014/main" id="{C058F78B-6EE1-47C1-B297-A1511A79CA0B}"/>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26</a:t>
            </a:fld>
            <a:endParaRPr lang="en-US"/>
          </a:p>
        </p:txBody>
      </p:sp>
    </p:spTree>
    <p:extLst>
      <p:ext uri="{BB962C8B-B14F-4D97-AF65-F5344CB8AC3E}">
        <p14:creationId xmlns:p14="http://schemas.microsoft.com/office/powerpoint/2010/main" val="2566236659"/>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723E9E-6AFD-454D-B010-30938CC4F941}"/>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27</a:t>
            </a:fld>
            <a:endParaRPr lang="en-US"/>
          </a:p>
        </p:txBody>
      </p:sp>
      <p:sp>
        <p:nvSpPr>
          <p:cNvPr id="9" name="Title 1">
            <a:extLst>
              <a:ext uri="{FF2B5EF4-FFF2-40B4-BE49-F238E27FC236}">
                <a16:creationId xmlns:a16="http://schemas.microsoft.com/office/drawing/2014/main" id="{E5E4611D-2C7C-4156-BFD4-8E1ED8E7E08C}"/>
              </a:ext>
            </a:extLst>
          </p:cNvPr>
          <p:cNvSpPr txBox="1">
            <a:spLocks/>
          </p:cNvSpPr>
          <p:nvPr/>
        </p:nvSpPr>
        <p:spPr bwMode="auto">
          <a:xfrm>
            <a:off x="1066800" y="277573"/>
            <a:ext cx="632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w Cen MT" pitchFamily="34" charset="0"/>
              </a:defRPr>
            </a:lvl2pPr>
            <a:lvl3pPr algn="l" rtl="0" fontAlgn="base">
              <a:spcBef>
                <a:spcPct val="0"/>
              </a:spcBef>
              <a:spcAft>
                <a:spcPct val="0"/>
              </a:spcAft>
              <a:defRPr sz="4200">
                <a:solidFill>
                  <a:schemeClr val="tx2"/>
                </a:solidFill>
                <a:latin typeface="Tw Cen MT" pitchFamily="34" charset="0"/>
              </a:defRPr>
            </a:lvl3pPr>
            <a:lvl4pPr algn="l" rtl="0" fontAlgn="base">
              <a:spcBef>
                <a:spcPct val="0"/>
              </a:spcBef>
              <a:spcAft>
                <a:spcPct val="0"/>
              </a:spcAft>
              <a:defRPr sz="4200">
                <a:solidFill>
                  <a:schemeClr val="tx2"/>
                </a:solidFill>
                <a:latin typeface="Tw Cen MT" pitchFamily="34" charset="0"/>
              </a:defRPr>
            </a:lvl4pPr>
            <a:lvl5pPr algn="l" rtl="0" fontAlgn="base">
              <a:spcBef>
                <a:spcPct val="0"/>
              </a:spcBef>
              <a:spcAft>
                <a:spcPct val="0"/>
              </a:spcAft>
              <a:defRPr sz="4200">
                <a:solidFill>
                  <a:schemeClr val="tx2"/>
                </a:solidFill>
                <a:latin typeface="Tw Cen MT" pitchFamily="34" charset="0"/>
              </a:defRPr>
            </a:lvl5pPr>
            <a:lvl6pPr marL="457200" algn="l" rtl="0" fontAlgn="base">
              <a:spcBef>
                <a:spcPct val="0"/>
              </a:spcBef>
              <a:spcAft>
                <a:spcPct val="0"/>
              </a:spcAft>
              <a:defRPr sz="4200">
                <a:solidFill>
                  <a:schemeClr val="tx2"/>
                </a:solidFill>
                <a:latin typeface="Tw Cen MT" pitchFamily="34" charset="0"/>
              </a:defRPr>
            </a:lvl6pPr>
            <a:lvl7pPr marL="914400" algn="l" rtl="0" fontAlgn="base">
              <a:spcBef>
                <a:spcPct val="0"/>
              </a:spcBef>
              <a:spcAft>
                <a:spcPct val="0"/>
              </a:spcAft>
              <a:defRPr sz="4200">
                <a:solidFill>
                  <a:schemeClr val="tx2"/>
                </a:solidFill>
                <a:latin typeface="Tw Cen MT" pitchFamily="34" charset="0"/>
              </a:defRPr>
            </a:lvl7pPr>
            <a:lvl8pPr marL="1371600" algn="l" rtl="0" fontAlgn="base">
              <a:spcBef>
                <a:spcPct val="0"/>
              </a:spcBef>
              <a:spcAft>
                <a:spcPct val="0"/>
              </a:spcAft>
              <a:defRPr sz="4200">
                <a:solidFill>
                  <a:schemeClr val="tx2"/>
                </a:solidFill>
                <a:latin typeface="Tw Cen MT" pitchFamily="34" charset="0"/>
              </a:defRPr>
            </a:lvl8pPr>
            <a:lvl9pPr marL="1828800" algn="l" rtl="0" fontAlgn="base">
              <a:spcBef>
                <a:spcPct val="0"/>
              </a:spcBef>
              <a:spcAft>
                <a:spcPct val="0"/>
              </a:spcAft>
              <a:defRPr sz="4200">
                <a:solidFill>
                  <a:schemeClr val="tx2"/>
                </a:solidFill>
                <a:latin typeface="Tw Cen MT" pitchFamily="34" charset="0"/>
              </a:defRPr>
            </a:lvl9pPr>
            <a:extLst/>
          </a:lstStyle>
          <a:p>
            <a:r>
              <a:rPr lang="en-US" sz="3200" b="1" dirty="0">
                <a:solidFill>
                  <a:srgbClr val="0070C0"/>
                </a:solidFill>
                <a:latin typeface="Times New Roman" panose="02020603050405020304" pitchFamily="18" charset="0"/>
                <a:cs typeface="Times New Roman" panose="02020603050405020304" pitchFamily="18" charset="0"/>
              </a:rPr>
              <a:t>Training and Tracking Speed</a:t>
            </a:r>
            <a:endParaRPr lang="ar-EG" sz="3200" dirty="0"/>
          </a:p>
        </p:txBody>
      </p:sp>
      <p:sp>
        <p:nvSpPr>
          <p:cNvPr id="2" name="مستطيل 1"/>
          <p:cNvSpPr/>
          <p:nvPr/>
        </p:nvSpPr>
        <p:spPr>
          <a:xfrm>
            <a:off x="533400" y="1504950"/>
            <a:ext cx="8305800" cy="2893100"/>
          </a:xfrm>
          <a:prstGeom prst="rect">
            <a:avLst/>
          </a:prstGeom>
        </p:spPr>
        <p:txBody>
          <a:bodyPr wrap="square">
            <a:spAutoFit/>
          </a:bodyPr>
          <a:lstStyle/>
          <a:p>
            <a:r>
              <a:rPr lang="en-US" sz="1600" dirty="0">
                <a:latin typeface="Times New Roman" pitchFamily="18" charset="0"/>
                <a:cs typeface="Times New Roman" pitchFamily="18" charset="0"/>
              </a:rPr>
              <a:t>Algorithms for tracking objects are supposed to not only accurately perform detections and localize objects of interest but also do so in the least amount of time possible. Enhancing tracking speed is especially imperative for real-time object tracking models.</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To manage the time taken for a model to perform, the algorithm used to create the object tracking model needs to be either customized or chosen carefully. Fast R-CNN and Faster R-CNN can be used to increase the speed of the most common R-CNN approach.</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CNNs (Convolutional Neural Networks) are commonly used for object detection, CNN modifications can be the differentiating factor between a faster object tracking model and a slower one. </a:t>
            </a:r>
          </a:p>
        </p:txBody>
      </p:sp>
    </p:spTree>
    <p:extLst>
      <p:ext uri="{BB962C8B-B14F-4D97-AF65-F5344CB8AC3E}">
        <p14:creationId xmlns:p14="http://schemas.microsoft.com/office/powerpoint/2010/main" val="3314310382"/>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A77208-6EAE-4D41-AD1B-A82D72DA928C}"/>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28</a:t>
            </a:fld>
            <a:endParaRPr lang="en-US"/>
          </a:p>
        </p:txBody>
      </p:sp>
      <p:sp>
        <p:nvSpPr>
          <p:cNvPr id="8" name="Title 1">
            <a:extLst>
              <a:ext uri="{FF2B5EF4-FFF2-40B4-BE49-F238E27FC236}">
                <a16:creationId xmlns:a16="http://schemas.microsoft.com/office/drawing/2014/main" id="{DD419056-3692-4711-8B05-4C4BA3EED053}"/>
              </a:ext>
            </a:extLst>
          </p:cNvPr>
          <p:cNvSpPr>
            <a:spLocks noGrp="1"/>
          </p:cNvSpPr>
          <p:nvPr>
            <p:ph type="title"/>
          </p:nvPr>
        </p:nvSpPr>
        <p:spPr>
          <a:xfrm>
            <a:off x="1066800" y="277573"/>
            <a:ext cx="5254254" cy="6096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Background Distractions</a:t>
            </a:r>
          </a:p>
        </p:txBody>
      </p:sp>
      <p:sp>
        <p:nvSpPr>
          <p:cNvPr id="2" name="مستطيل 1"/>
          <p:cNvSpPr/>
          <p:nvPr/>
        </p:nvSpPr>
        <p:spPr>
          <a:xfrm>
            <a:off x="609600" y="1581150"/>
            <a:ext cx="8153400" cy="1815882"/>
          </a:xfrm>
          <a:prstGeom prst="rect">
            <a:avLst/>
          </a:prstGeom>
        </p:spPr>
        <p:txBody>
          <a:bodyPr wrap="square">
            <a:spAutoFit/>
          </a:bodyPr>
          <a:lstStyle/>
          <a:p>
            <a:r>
              <a:rPr lang="en-US" sz="1600" dirty="0">
                <a:latin typeface="Times New Roman" pitchFamily="18" charset="0"/>
                <a:cs typeface="Times New Roman" pitchFamily="18" charset="0"/>
              </a:rPr>
              <a:t>The backgrounds of the input images or the images used to train the object tracking models also affect the accuracy of the model. Busy backgrounds of things that are meant to be tracked can make it difficult to detect small things.</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With a blurry or single color background, it is easier for an AI system to detect and track objects. Backgrounds that are too busy, have the same color as the object, or that are too cluttered can make it hard to track results for a small object or a lightly colored object.</a:t>
            </a:r>
          </a:p>
        </p:txBody>
      </p:sp>
    </p:spTree>
    <p:extLst>
      <p:ext uri="{BB962C8B-B14F-4D97-AF65-F5344CB8AC3E}">
        <p14:creationId xmlns:p14="http://schemas.microsoft.com/office/powerpoint/2010/main" val="2589971592"/>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A77208-6EAE-4D41-AD1B-A82D72DA928C}"/>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29</a:t>
            </a:fld>
            <a:endParaRPr lang="en-US"/>
          </a:p>
        </p:txBody>
      </p:sp>
      <p:sp>
        <p:nvSpPr>
          <p:cNvPr id="14" name="Title 1">
            <a:extLst>
              <a:ext uri="{FF2B5EF4-FFF2-40B4-BE49-F238E27FC236}">
                <a16:creationId xmlns:a16="http://schemas.microsoft.com/office/drawing/2014/main" id="{C652554B-9293-4C68-B114-9F93209E13B1}"/>
              </a:ext>
            </a:extLst>
          </p:cNvPr>
          <p:cNvSpPr>
            <a:spLocks noGrp="1"/>
          </p:cNvSpPr>
          <p:nvPr>
            <p:ph type="title"/>
          </p:nvPr>
        </p:nvSpPr>
        <p:spPr>
          <a:xfrm>
            <a:off x="1066800" y="277573"/>
            <a:ext cx="5254254" cy="6096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Multiple Spatial Scales</a:t>
            </a:r>
            <a:endParaRPr lang="ar-EG" sz="3200" dirty="0"/>
          </a:p>
        </p:txBody>
      </p:sp>
      <p:sp>
        <p:nvSpPr>
          <p:cNvPr id="2" name="مستطيل 1"/>
          <p:cNvSpPr/>
          <p:nvPr/>
        </p:nvSpPr>
        <p:spPr>
          <a:xfrm>
            <a:off x="609600" y="1581150"/>
            <a:ext cx="8153400" cy="2062103"/>
          </a:xfrm>
          <a:prstGeom prst="rect">
            <a:avLst/>
          </a:prstGeom>
        </p:spPr>
        <p:txBody>
          <a:bodyPr wrap="square">
            <a:spAutoFit/>
          </a:bodyPr>
          <a:lstStyle/>
          <a:p>
            <a:r>
              <a:rPr lang="en-US" sz="1600" dirty="0">
                <a:latin typeface="Times New Roman" pitchFamily="18" charset="0"/>
                <a:cs typeface="Times New Roman" pitchFamily="18" charset="0"/>
              </a:rPr>
              <a:t>Objects meant to be tracked can come in a variety of sizes and aspect ratios. These ratios can confuse the object tracking algorithms into believing objects are scaled larger or smaller than their actual size.</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To combat the issue of varying spatial scales, programmers can implement techniques such as:</a:t>
            </a:r>
          </a:p>
          <a:p>
            <a:pPr marL="1200150" lvl="2" indent="-285750">
              <a:buFont typeface="Arial" pitchFamily="34" charset="0"/>
              <a:buChar char="•"/>
            </a:pPr>
            <a:r>
              <a:rPr lang="en-US" sz="1600" dirty="0">
                <a:latin typeface="Times New Roman" pitchFamily="18" charset="0"/>
                <a:cs typeface="Times New Roman" pitchFamily="18" charset="0"/>
              </a:rPr>
              <a:t>feature maps</a:t>
            </a:r>
          </a:p>
          <a:p>
            <a:pPr marL="1200150" lvl="2" indent="-285750">
              <a:buFont typeface="Arial" pitchFamily="34" charset="0"/>
              <a:buChar char="•"/>
            </a:pPr>
            <a:r>
              <a:rPr lang="en-US" sz="1600" dirty="0">
                <a:latin typeface="Times New Roman" pitchFamily="18" charset="0"/>
                <a:cs typeface="Times New Roman" pitchFamily="18" charset="0"/>
              </a:rPr>
              <a:t> anchor boxes </a:t>
            </a:r>
          </a:p>
          <a:p>
            <a:pPr marL="1200150" lvl="2" indent="-285750">
              <a:buFont typeface="Arial" pitchFamily="34" charset="0"/>
              <a:buChar char="•"/>
            </a:pPr>
            <a:r>
              <a:rPr lang="en-US" sz="1600" dirty="0">
                <a:latin typeface="Times New Roman" pitchFamily="18" charset="0"/>
                <a:cs typeface="Times New Roman" pitchFamily="18" charset="0"/>
              </a:rPr>
              <a:t>image pyramids and feature pyramids.</a:t>
            </a:r>
          </a:p>
        </p:txBody>
      </p:sp>
    </p:spTree>
    <p:extLst>
      <p:ext uri="{BB962C8B-B14F-4D97-AF65-F5344CB8AC3E}">
        <p14:creationId xmlns:p14="http://schemas.microsoft.com/office/powerpoint/2010/main" val="153055945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723E9E-6AFD-454D-B010-30938CC4F941}"/>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3</a:t>
            </a:fld>
            <a:endParaRPr lang="en-US"/>
          </a:p>
        </p:txBody>
      </p:sp>
      <p:sp>
        <p:nvSpPr>
          <p:cNvPr id="7" name="Title 1">
            <a:extLst>
              <a:ext uri="{FF2B5EF4-FFF2-40B4-BE49-F238E27FC236}">
                <a16:creationId xmlns:a16="http://schemas.microsoft.com/office/drawing/2014/main" id="{DEE78BBC-A2AE-41E3-A5EC-559548F8B2B6}"/>
              </a:ext>
            </a:extLst>
          </p:cNvPr>
          <p:cNvSpPr txBox="1">
            <a:spLocks/>
          </p:cNvSpPr>
          <p:nvPr/>
        </p:nvSpPr>
        <p:spPr bwMode="auto">
          <a:xfrm>
            <a:off x="1066800" y="327958"/>
            <a:ext cx="2971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w Cen MT" pitchFamily="34" charset="0"/>
              </a:defRPr>
            </a:lvl2pPr>
            <a:lvl3pPr algn="l" rtl="0" fontAlgn="base">
              <a:spcBef>
                <a:spcPct val="0"/>
              </a:spcBef>
              <a:spcAft>
                <a:spcPct val="0"/>
              </a:spcAft>
              <a:defRPr sz="4200">
                <a:solidFill>
                  <a:schemeClr val="tx2"/>
                </a:solidFill>
                <a:latin typeface="Tw Cen MT" pitchFamily="34" charset="0"/>
              </a:defRPr>
            </a:lvl3pPr>
            <a:lvl4pPr algn="l" rtl="0" fontAlgn="base">
              <a:spcBef>
                <a:spcPct val="0"/>
              </a:spcBef>
              <a:spcAft>
                <a:spcPct val="0"/>
              </a:spcAft>
              <a:defRPr sz="4200">
                <a:solidFill>
                  <a:schemeClr val="tx2"/>
                </a:solidFill>
                <a:latin typeface="Tw Cen MT" pitchFamily="34" charset="0"/>
              </a:defRPr>
            </a:lvl4pPr>
            <a:lvl5pPr algn="l" rtl="0" fontAlgn="base">
              <a:spcBef>
                <a:spcPct val="0"/>
              </a:spcBef>
              <a:spcAft>
                <a:spcPct val="0"/>
              </a:spcAft>
              <a:defRPr sz="4200">
                <a:solidFill>
                  <a:schemeClr val="tx2"/>
                </a:solidFill>
                <a:latin typeface="Tw Cen MT" pitchFamily="34" charset="0"/>
              </a:defRPr>
            </a:lvl5pPr>
            <a:lvl6pPr marL="457200" algn="l" rtl="0" fontAlgn="base">
              <a:spcBef>
                <a:spcPct val="0"/>
              </a:spcBef>
              <a:spcAft>
                <a:spcPct val="0"/>
              </a:spcAft>
              <a:defRPr sz="4200">
                <a:solidFill>
                  <a:schemeClr val="tx2"/>
                </a:solidFill>
                <a:latin typeface="Tw Cen MT" pitchFamily="34" charset="0"/>
              </a:defRPr>
            </a:lvl6pPr>
            <a:lvl7pPr marL="914400" algn="l" rtl="0" fontAlgn="base">
              <a:spcBef>
                <a:spcPct val="0"/>
              </a:spcBef>
              <a:spcAft>
                <a:spcPct val="0"/>
              </a:spcAft>
              <a:defRPr sz="4200">
                <a:solidFill>
                  <a:schemeClr val="tx2"/>
                </a:solidFill>
                <a:latin typeface="Tw Cen MT" pitchFamily="34" charset="0"/>
              </a:defRPr>
            </a:lvl7pPr>
            <a:lvl8pPr marL="1371600" algn="l" rtl="0" fontAlgn="base">
              <a:spcBef>
                <a:spcPct val="0"/>
              </a:spcBef>
              <a:spcAft>
                <a:spcPct val="0"/>
              </a:spcAft>
              <a:defRPr sz="4200">
                <a:solidFill>
                  <a:schemeClr val="tx2"/>
                </a:solidFill>
                <a:latin typeface="Tw Cen MT" pitchFamily="34" charset="0"/>
              </a:defRPr>
            </a:lvl8pPr>
            <a:lvl9pPr marL="1828800" algn="l" rtl="0" fontAlgn="base">
              <a:spcBef>
                <a:spcPct val="0"/>
              </a:spcBef>
              <a:spcAft>
                <a:spcPct val="0"/>
              </a:spcAft>
              <a:defRPr sz="4200">
                <a:solidFill>
                  <a:schemeClr val="tx2"/>
                </a:solidFill>
                <a:latin typeface="Tw Cen MT" pitchFamily="34" charset="0"/>
              </a:defRPr>
            </a:lvl9pPr>
            <a:extLst/>
          </a:lstStyle>
          <a:p>
            <a:r>
              <a:rPr lang="en-US" sz="3200" b="1" dirty="0">
                <a:solidFill>
                  <a:srgbClr val="0070C0"/>
                </a:solidFill>
                <a:latin typeface="Times New Roman" panose="02020603050405020304" pitchFamily="18" charset="0"/>
                <a:cs typeface="Times New Roman" panose="02020603050405020304" pitchFamily="18" charset="0"/>
              </a:rPr>
              <a:t>Definitions</a:t>
            </a:r>
            <a:endParaRPr lang="ar-EG" sz="3200" dirty="0"/>
          </a:p>
        </p:txBody>
      </p:sp>
      <p:sp>
        <p:nvSpPr>
          <p:cNvPr id="2" name="مستطيل 1"/>
          <p:cNvSpPr/>
          <p:nvPr/>
        </p:nvSpPr>
        <p:spPr>
          <a:xfrm>
            <a:off x="152400" y="1428750"/>
            <a:ext cx="5867400" cy="3046988"/>
          </a:xfrm>
          <a:prstGeom prst="rect">
            <a:avLst/>
          </a:prstGeom>
        </p:spPr>
        <p:txBody>
          <a:bodyPr wrap="square">
            <a:spAutoFit/>
          </a:bodyPr>
          <a:lstStyle/>
          <a:p>
            <a:pPr marL="285750" indent="-285750">
              <a:buFont typeface="Arial" pitchFamily="34" charset="0"/>
              <a:buChar char="•"/>
            </a:pPr>
            <a:r>
              <a:rPr lang="en-US" sz="1600" dirty="0">
                <a:latin typeface="Times New Roman" pitchFamily="18" charset="0"/>
                <a:cs typeface="Times New Roman" pitchFamily="18" charset="0"/>
              </a:rPr>
              <a:t>Object tracking is an application of deep learning where the program takes an initial set of object detections and develops a unique identification for each of the initial detections and then tracks the detected objects as they move around frames in a video.</a:t>
            </a:r>
          </a:p>
          <a:p>
            <a:pPr marL="285750" indent="-285750">
              <a:buFont typeface="Arial" pitchFamily="34" charset="0"/>
              <a:buChar char="•"/>
            </a:pPr>
            <a:endParaRPr lang="en-US" sz="1600" dirty="0">
              <a:latin typeface="Times New Roman" pitchFamily="18" charset="0"/>
              <a:cs typeface="Times New Roman" pitchFamily="18" charset="0"/>
            </a:endParaRPr>
          </a:p>
          <a:p>
            <a:pPr marL="285750" indent="-285750">
              <a:buFont typeface="Arial" pitchFamily="34" charset="0"/>
              <a:buChar char="•"/>
            </a:pPr>
            <a:r>
              <a:rPr lang="en-US" sz="1600" dirty="0">
                <a:latin typeface="Times New Roman" pitchFamily="18" charset="0"/>
                <a:cs typeface="Times New Roman" pitchFamily="18" charset="0"/>
              </a:rPr>
              <a:t>In other words, object tracking is the task of automatically identifying objects in a video and interpreting them as a set of trajectories with high accuracy.</a:t>
            </a:r>
          </a:p>
          <a:p>
            <a:endParaRPr lang="en-US" sz="1600" dirty="0">
              <a:latin typeface="Times New Roman" pitchFamily="18" charset="0"/>
              <a:cs typeface="Times New Roman" pitchFamily="18" charset="0"/>
            </a:endParaRPr>
          </a:p>
          <a:p>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pic>
        <p:nvPicPr>
          <p:cNvPr id="8" name="صورة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872" y="1581150"/>
            <a:ext cx="2929360" cy="2286000"/>
          </a:xfrm>
          <a:prstGeom prst="rect">
            <a:avLst/>
          </a:prstGeom>
        </p:spPr>
      </p:pic>
      <p:sp>
        <p:nvSpPr>
          <p:cNvPr id="9" name="مستطيل 8"/>
          <p:cNvSpPr/>
          <p:nvPr/>
        </p:nvSpPr>
        <p:spPr>
          <a:xfrm>
            <a:off x="170793" y="3894072"/>
            <a:ext cx="8420100" cy="584775"/>
          </a:xfrm>
          <a:prstGeom prst="rect">
            <a:avLst/>
          </a:prstGeom>
        </p:spPr>
        <p:txBody>
          <a:bodyPr wrap="square">
            <a:spAutoFit/>
          </a:bodyPr>
          <a:lstStyle/>
          <a:p>
            <a:pPr marL="285750" indent="-285750">
              <a:buFont typeface="Arial" pitchFamily="34" charset="0"/>
              <a:buChar char="•"/>
            </a:pPr>
            <a:r>
              <a:rPr lang="en-US" sz="1600" dirty="0">
                <a:latin typeface="Times New Roman" pitchFamily="18" charset="0"/>
                <a:cs typeface="Times New Roman" pitchFamily="18" charset="0"/>
              </a:rPr>
              <a:t>Often, there’s an indication around the object being tracked, for example, a surrounding square that follows the object, showing the user where the object is on the screen.</a:t>
            </a:r>
          </a:p>
        </p:txBody>
      </p:sp>
    </p:spTree>
    <p:extLst>
      <p:ext uri="{BB962C8B-B14F-4D97-AF65-F5344CB8AC3E}">
        <p14:creationId xmlns:p14="http://schemas.microsoft.com/office/powerpoint/2010/main" val="3244981984"/>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A77208-6EAE-4D41-AD1B-A82D72DA928C}"/>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30</a:t>
            </a:fld>
            <a:endParaRPr lang="en-US"/>
          </a:p>
        </p:txBody>
      </p:sp>
      <p:sp>
        <p:nvSpPr>
          <p:cNvPr id="9" name="TextBox 8">
            <a:extLst>
              <a:ext uri="{FF2B5EF4-FFF2-40B4-BE49-F238E27FC236}">
                <a16:creationId xmlns:a16="http://schemas.microsoft.com/office/drawing/2014/main" id="{600FD5DA-FADD-4353-A99D-8FD67EAC3745}"/>
              </a:ext>
            </a:extLst>
          </p:cNvPr>
          <p:cNvSpPr txBox="1"/>
          <p:nvPr/>
        </p:nvSpPr>
        <p:spPr>
          <a:xfrm>
            <a:off x="228600" y="1428750"/>
            <a:ext cx="4792494" cy="3462486"/>
          </a:xfrm>
          <a:prstGeom prst="rect">
            <a:avLst/>
          </a:prstGeom>
          <a:noFill/>
        </p:spPr>
        <p:txBody>
          <a:bodyPr wrap="square" rtlCol="0">
            <a:spAutoFit/>
          </a:bodyPr>
          <a:lstStyle/>
          <a:p>
            <a:pPr marL="342900" indent="-342900">
              <a:lnSpc>
                <a:spcPct val="150000"/>
              </a:lnSpc>
              <a:buAutoNum type="arabicPeriod"/>
            </a:pPr>
            <a:r>
              <a:rPr lang="en-US" b="1" dirty="0">
                <a:latin typeface="Times New Roman" pitchFamily="18" charset="0"/>
                <a:cs typeface="Times New Roman" pitchFamily="18" charset="0"/>
              </a:rPr>
              <a:t>Anchor Box</a:t>
            </a:r>
          </a:p>
          <a:p>
            <a:pPr>
              <a:lnSpc>
                <a:spcPct val="150000"/>
              </a:lnSpc>
            </a:pPr>
            <a:r>
              <a:rPr lang="en-US" sz="1600" dirty="0">
                <a:latin typeface="Times New Roman" pitchFamily="18" charset="0"/>
                <a:cs typeface="Times New Roman" pitchFamily="18" charset="0"/>
              </a:rPr>
              <a:t>Anchor boxes are a set of predefined bounding boxes of a certain height and width. These boxes are defined to capture the scale and aspect ratio of specific object classes you want to detect and are typically They are chosen based on the average object size of the objects in a given dataset. Anchor boxes allow various types of objects to be detected without having the bounding box coordinates alternated during localization.</a:t>
            </a:r>
            <a:endParaRPr lang="en-US" sz="1600" b="1" dirty="0">
              <a:latin typeface="Times New Roman" pitchFamily="18" charset="0"/>
              <a:cs typeface="Times New Roman" pitchFamily="18" charset="0"/>
            </a:endParaRPr>
          </a:p>
        </p:txBody>
      </p:sp>
      <p:sp>
        <p:nvSpPr>
          <p:cNvPr id="6" name="Title 1">
            <a:extLst>
              <a:ext uri="{FF2B5EF4-FFF2-40B4-BE49-F238E27FC236}">
                <a16:creationId xmlns:a16="http://schemas.microsoft.com/office/drawing/2014/main" id="{437E48D2-070F-4713-9650-2EAA48686655}"/>
              </a:ext>
            </a:extLst>
          </p:cNvPr>
          <p:cNvSpPr>
            <a:spLocks noGrp="1"/>
          </p:cNvSpPr>
          <p:nvPr>
            <p:ph type="title"/>
          </p:nvPr>
        </p:nvSpPr>
        <p:spPr>
          <a:xfrm>
            <a:off x="1066800" y="277573"/>
            <a:ext cx="6248400" cy="6096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Multiple Spatial Scales techniques  </a:t>
            </a:r>
            <a:endParaRPr lang="ar-EG" sz="3200" dirty="0"/>
          </a:p>
        </p:txBody>
      </p:sp>
      <p:pic>
        <p:nvPicPr>
          <p:cNvPr id="2" name="صورة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904" y="1952944"/>
            <a:ext cx="3810001" cy="2959774"/>
          </a:xfrm>
          <a:prstGeom prst="rect">
            <a:avLst/>
          </a:prstGeom>
        </p:spPr>
      </p:pic>
    </p:spTree>
    <p:extLst>
      <p:ext uri="{BB962C8B-B14F-4D97-AF65-F5344CB8AC3E}">
        <p14:creationId xmlns:p14="http://schemas.microsoft.com/office/powerpoint/2010/main" val="4112013746"/>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A77208-6EAE-4D41-AD1B-A82D72DA928C}"/>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31</a:t>
            </a:fld>
            <a:endParaRPr lang="en-US"/>
          </a:p>
        </p:txBody>
      </p:sp>
      <p:sp>
        <p:nvSpPr>
          <p:cNvPr id="9" name="TextBox 8">
            <a:extLst>
              <a:ext uri="{FF2B5EF4-FFF2-40B4-BE49-F238E27FC236}">
                <a16:creationId xmlns:a16="http://schemas.microsoft.com/office/drawing/2014/main" id="{600FD5DA-FADD-4353-A99D-8FD67EAC3745}"/>
              </a:ext>
            </a:extLst>
          </p:cNvPr>
          <p:cNvSpPr txBox="1"/>
          <p:nvPr/>
        </p:nvSpPr>
        <p:spPr>
          <a:xfrm>
            <a:off x="152400" y="1481785"/>
            <a:ext cx="8839200" cy="3908762"/>
          </a:xfrm>
          <a:prstGeom prst="rect">
            <a:avLst/>
          </a:prstGeom>
          <a:noFill/>
        </p:spPr>
        <p:txBody>
          <a:bodyPr wrap="square" rtlCol="0">
            <a:spAutoFit/>
          </a:bodyPr>
          <a:lstStyle/>
          <a:p>
            <a:pPr marL="0" marR="0">
              <a:spcBef>
                <a:spcPts val="0"/>
              </a:spcBef>
              <a:spcAft>
                <a:spcPts val="1200"/>
              </a:spcAft>
              <a:tabLst>
                <a:tab pos="4191000" algn="l"/>
              </a:tabLst>
            </a:pPr>
            <a:r>
              <a:rPr lang="en-US" sz="1600" b="1" dirty="0">
                <a:solidFill>
                  <a:schemeClr val="tx1"/>
                </a:solidFill>
                <a:effectLst/>
                <a:latin typeface="Times New Roman" pitchFamily="18" charset="0"/>
                <a:ea typeface="Calibri" panose="020F0502020204030204" pitchFamily="34" charset="0"/>
                <a:cs typeface="Times New Roman" panose="02020603050405020304" pitchFamily="18" charset="0"/>
              </a:rPr>
              <a:t>2. </a:t>
            </a:r>
            <a:r>
              <a:rPr lang="en-US" sz="1600" b="1" dirty="0">
                <a:latin typeface="Times New Roman" pitchFamily="18" charset="0"/>
                <a:cs typeface="Times New Roman" pitchFamily="18" charset="0"/>
              </a:rPr>
              <a:t>feature pyramid</a:t>
            </a:r>
          </a:p>
          <a:p>
            <a:pPr marL="0" marR="0">
              <a:spcBef>
                <a:spcPts val="0"/>
              </a:spcBef>
              <a:spcAft>
                <a:spcPts val="0"/>
              </a:spcAft>
              <a:tabLst>
                <a:tab pos="4191000" algn="l"/>
              </a:tabLst>
            </a:pPr>
            <a:r>
              <a:rPr lang="en-US" sz="1600" dirty="0">
                <a:latin typeface="Times New Roman" panose="02020603050405020304" pitchFamily="18" charset="0"/>
                <a:ea typeface="Calibri" panose="020F0502020204030204" pitchFamily="34" charset="0"/>
                <a:cs typeface="Times New Roman" panose="02020603050405020304" pitchFamily="18" charset="0"/>
              </a:rPr>
              <a:t>Goal: Feature integration (combining strong-semantics and weak-semantics)</a:t>
            </a:r>
          </a:p>
          <a:p>
            <a:pPr marL="0" marR="0">
              <a:spcBef>
                <a:spcPts val="0"/>
              </a:spcBef>
              <a:spcAft>
                <a:spcPts val="0"/>
              </a:spcAft>
              <a:tabLst>
                <a:tab pos="4191000" algn="l"/>
              </a:tabLst>
            </a:pP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tabLst>
                <a:tab pos="4191000" algn="l"/>
              </a:tabLst>
            </a:pPr>
            <a:r>
              <a:rPr lang="en-US" sz="1600" dirty="0">
                <a:latin typeface="Times New Roman" panose="02020603050405020304" pitchFamily="18" charset="0"/>
                <a:ea typeface="Calibri" panose="020F0502020204030204" pitchFamily="34" charset="0"/>
                <a:cs typeface="Times New Roman" panose="02020603050405020304" pitchFamily="18" charset="0"/>
              </a:rPr>
              <a:t>FPN is a general purpose architecture: take a single-scale image as input, generating proportionally sized feature maps at multiple-levels in fully convolutional fashion.</a:t>
            </a:r>
          </a:p>
          <a:p>
            <a:pPr marL="0" marR="0">
              <a:spcBef>
                <a:spcPts val="0"/>
              </a:spcBef>
              <a:spcAft>
                <a:spcPts val="0"/>
              </a:spcAft>
              <a:tabLst>
                <a:tab pos="4191000" algn="l"/>
              </a:tabLst>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tabLst>
                <a:tab pos="4191000" algn="l"/>
              </a:tabLst>
            </a:pPr>
            <a:r>
              <a:rPr lang="en-US" sz="1600" dirty="0">
                <a:latin typeface="Times New Roman" panose="02020603050405020304" pitchFamily="18" charset="0"/>
                <a:ea typeface="Calibri" panose="020F0502020204030204" pitchFamily="34" charset="0"/>
                <a:cs typeface="Times New Roman" panose="02020603050405020304" pitchFamily="18" charset="0"/>
              </a:rPr>
              <a:t>FPN is independent to the backbone</a:t>
            </a:r>
          </a:p>
          <a:p>
            <a:pPr marL="742950" lvl="1" indent="-285750">
              <a:spcBef>
                <a:spcPts val="0"/>
              </a:spcBef>
              <a:spcAft>
                <a:spcPts val="0"/>
              </a:spcAft>
              <a:buFont typeface="Arial" pitchFamily="34" charset="0"/>
              <a:buChar char="•"/>
              <a:tabLst>
                <a:tab pos="4191000" algn="l"/>
              </a:tabLst>
            </a:pPr>
            <a:r>
              <a:rPr lang="en-US" sz="1600" dirty="0">
                <a:latin typeface="Times New Roman" panose="02020603050405020304" pitchFamily="18" charset="0"/>
                <a:ea typeface="Calibri" panose="020F0502020204030204" pitchFamily="34" charset="0"/>
                <a:cs typeface="Times New Roman" panose="02020603050405020304" pitchFamily="18" charset="0"/>
              </a:rPr>
              <a:t>Region Proposal Network</a:t>
            </a:r>
          </a:p>
          <a:p>
            <a:pPr marL="742950" lvl="1" indent="-285750">
              <a:spcBef>
                <a:spcPts val="0"/>
              </a:spcBef>
              <a:spcAft>
                <a:spcPts val="0"/>
              </a:spcAft>
              <a:buFont typeface="Arial" pitchFamily="34" charset="0"/>
              <a:buChar char="•"/>
              <a:tabLst>
                <a:tab pos="4191000" algn="l"/>
              </a:tabLst>
            </a:pPr>
            <a:r>
              <a:rPr lang="en-US" sz="1600" dirty="0">
                <a:latin typeface="Times New Roman" panose="02020603050405020304" pitchFamily="18" charset="0"/>
                <a:ea typeface="Calibri" panose="020F0502020204030204" pitchFamily="34" charset="0"/>
                <a:cs typeface="Times New Roman" panose="02020603050405020304" pitchFamily="18" charset="0"/>
              </a:rPr>
              <a:t>Object detector</a:t>
            </a:r>
          </a:p>
          <a:p>
            <a:pPr marL="742950" lvl="1" indent="-285750">
              <a:spcBef>
                <a:spcPts val="0"/>
              </a:spcBef>
              <a:spcAft>
                <a:spcPts val="0"/>
              </a:spcAft>
              <a:buFont typeface="Arial" pitchFamily="34" charset="0"/>
              <a:buChar char="•"/>
              <a:tabLst>
                <a:tab pos="4191000" algn="l"/>
              </a:tabLst>
            </a:pPr>
            <a:r>
              <a:rPr lang="en-US" sz="1600" dirty="0">
                <a:latin typeface="Times New Roman" panose="02020603050405020304" pitchFamily="18" charset="0"/>
                <a:ea typeface="Calibri" panose="020F0502020204030204" pitchFamily="34" charset="0"/>
                <a:cs typeface="Times New Roman" panose="02020603050405020304" pitchFamily="18" charset="0"/>
              </a:rPr>
              <a:t>Instance Segmentation</a:t>
            </a:r>
          </a:p>
          <a:p>
            <a:pPr marL="0" marR="0">
              <a:spcBef>
                <a:spcPts val="0"/>
              </a:spcBef>
              <a:spcAft>
                <a:spcPts val="0"/>
              </a:spcAft>
              <a:tabLst>
                <a:tab pos="4191000" algn="l"/>
              </a:tabLst>
            </a:pPr>
            <a:r>
              <a:rPr lang="en-US" sz="1600" dirty="0">
                <a:latin typeface="Times New Roman" panose="02020603050405020304" pitchFamily="18" charset="0"/>
                <a:ea typeface="Calibri" panose="020F0502020204030204" pitchFamily="34" charset="0"/>
                <a:cs typeface="Times New Roman" panose="02020603050405020304" pitchFamily="18" charset="0"/>
              </a:rPr>
              <a:t>FPN is constructed with</a:t>
            </a:r>
          </a:p>
          <a:p>
            <a:pPr marL="742950" lvl="1" indent="-285750">
              <a:spcBef>
                <a:spcPts val="0"/>
              </a:spcBef>
              <a:spcAft>
                <a:spcPts val="0"/>
              </a:spcAft>
              <a:buFont typeface="Arial" pitchFamily="34" charset="0"/>
              <a:buChar char="•"/>
              <a:tabLst>
                <a:tab pos="4191000" algn="l"/>
              </a:tabLst>
            </a:pPr>
            <a:r>
              <a:rPr lang="en-US" sz="1600" dirty="0">
                <a:latin typeface="Times New Roman" panose="02020603050405020304" pitchFamily="18" charset="0"/>
                <a:ea typeface="Calibri" panose="020F0502020204030204" pitchFamily="34" charset="0"/>
                <a:cs typeface="Times New Roman" panose="02020603050405020304" pitchFamily="18" charset="0"/>
              </a:rPr>
              <a:t>Bottom-up pathway</a:t>
            </a:r>
          </a:p>
          <a:p>
            <a:pPr marL="742950" lvl="1" indent="-285750">
              <a:spcBef>
                <a:spcPts val="0"/>
              </a:spcBef>
              <a:spcAft>
                <a:spcPts val="0"/>
              </a:spcAft>
              <a:buFont typeface="Arial" pitchFamily="34" charset="0"/>
              <a:buChar char="•"/>
              <a:tabLst>
                <a:tab pos="4191000" algn="l"/>
              </a:tabLst>
            </a:pPr>
            <a:r>
              <a:rPr lang="en-US" sz="1600" dirty="0">
                <a:latin typeface="Times New Roman" panose="02020603050405020304" pitchFamily="18" charset="0"/>
                <a:ea typeface="Calibri" panose="020F0502020204030204" pitchFamily="34" charset="0"/>
                <a:cs typeface="Times New Roman" panose="02020603050405020304" pitchFamily="18" charset="0"/>
              </a:rPr>
              <a:t>Top-down pathway</a:t>
            </a:r>
          </a:p>
          <a:p>
            <a:pPr marL="742950" lvl="1" indent="-285750">
              <a:spcBef>
                <a:spcPts val="0"/>
              </a:spcBef>
              <a:spcAft>
                <a:spcPts val="0"/>
              </a:spcAft>
              <a:buFont typeface="Arial" pitchFamily="34" charset="0"/>
              <a:buChar char="•"/>
              <a:tabLst>
                <a:tab pos="4191000" algn="l"/>
              </a:tabLst>
            </a:pPr>
            <a:r>
              <a:rPr lang="en-US" sz="1600" dirty="0">
                <a:latin typeface="Times New Roman" panose="02020603050405020304" pitchFamily="18" charset="0"/>
                <a:ea typeface="Calibri" panose="020F0502020204030204" pitchFamily="34" charset="0"/>
                <a:cs typeface="Times New Roman" panose="02020603050405020304" pitchFamily="18" charset="0"/>
              </a:rPr>
              <a:t>Lateral connections</a:t>
            </a:r>
          </a:p>
          <a:p>
            <a:pPr marL="0" marR="0">
              <a:spcBef>
                <a:spcPts val="0"/>
              </a:spcBef>
              <a:spcAft>
                <a:spcPts val="1200"/>
              </a:spcAft>
              <a:tabLst>
                <a:tab pos="4191000" algn="l"/>
              </a:tabLst>
            </a:pPr>
            <a:endPar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itle 1">
            <a:extLst>
              <a:ext uri="{FF2B5EF4-FFF2-40B4-BE49-F238E27FC236}">
                <a16:creationId xmlns:a16="http://schemas.microsoft.com/office/drawing/2014/main" id="{6799AFA3-3C55-44B7-84F5-A915A0E610A7}"/>
              </a:ext>
            </a:extLst>
          </p:cNvPr>
          <p:cNvSpPr>
            <a:spLocks noGrp="1"/>
          </p:cNvSpPr>
          <p:nvPr>
            <p:ph type="title"/>
          </p:nvPr>
        </p:nvSpPr>
        <p:spPr>
          <a:xfrm>
            <a:off x="1066800" y="277573"/>
            <a:ext cx="6400800" cy="6096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Multiple Spatial Scales techniques </a:t>
            </a:r>
            <a:endParaRPr lang="ar-EG" sz="3200" dirty="0"/>
          </a:p>
        </p:txBody>
      </p:sp>
      <p:pic>
        <p:nvPicPr>
          <p:cNvPr id="7" name="Google Shape;108;p23"/>
          <p:cNvPicPr preferRelativeResize="0"/>
          <p:nvPr/>
        </p:nvPicPr>
        <p:blipFill>
          <a:blip r:embed="rId2">
            <a:alphaModFix/>
          </a:blip>
          <a:stretch>
            <a:fillRect/>
          </a:stretch>
        </p:blipFill>
        <p:spPr>
          <a:xfrm>
            <a:off x="5410200" y="2876550"/>
            <a:ext cx="3124200" cy="1600734"/>
          </a:xfrm>
          <a:prstGeom prst="rect">
            <a:avLst/>
          </a:prstGeom>
          <a:noFill/>
          <a:ln>
            <a:noFill/>
          </a:ln>
        </p:spPr>
      </p:pic>
      <p:pic>
        <p:nvPicPr>
          <p:cNvPr id="8" name="Google Shape;109;p23"/>
          <p:cNvPicPr preferRelativeResize="0"/>
          <p:nvPr/>
        </p:nvPicPr>
        <p:blipFill>
          <a:blip r:embed="rId3">
            <a:alphaModFix/>
          </a:blip>
          <a:stretch>
            <a:fillRect/>
          </a:stretch>
        </p:blipFill>
        <p:spPr>
          <a:xfrm>
            <a:off x="5565950" y="4459716"/>
            <a:ext cx="2968450" cy="399318"/>
          </a:xfrm>
          <a:prstGeom prst="rect">
            <a:avLst/>
          </a:prstGeom>
          <a:noFill/>
          <a:ln>
            <a:noFill/>
          </a:ln>
        </p:spPr>
      </p:pic>
    </p:spTree>
    <p:extLst>
      <p:ext uri="{BB962C8B-B14F-4D97-AF65-F5344CB8AC3E}">
        <p14:creationId xmlns:p14="http://schemas.microsoft.com/office/powerpoint/2010/main" val="1885579151"/>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A77208-6EAE-4D41-AD1B-A82D72DA928C}"/>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32</a:t>
            </a:fld>
            <a:endParaRPr lang="en-US"/>
          </a:p>
        </p:txBody>
      </p:sp>
      <p:sp>
        <p:nvSpPr>
          <p:cNvPr id="8" name="Title 1">
            <a:extLst>
              <a:ext uri="{FF2B5EF4-FFF2-40B4-BE49-F238E27FC236}">
                <a16:creationId xmlns:a16="http://schemas.microsoft.com/office/drawing/2014/main" id="{19B213B7-671A-4D89-A7FA-A390BE42A938}"/>
              </a:ext>
            </a:extLst>
          </p:cNvPr>
          <p:cNvSpPr>
            <a:spLocks noGrp="1"/>
          </p:cNvSpPr>
          <p:nvPr>
            <p:ph type="title"/>
          </p:nvPr>
        </p:nvSpPr>
        <p:spPr>
          <a:xfrm>
            <a:off x="1066800" y="277573"/>
            <a:ext cx="6400800" cy="6096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Multiple Spatial Scales techniques </a:t>
            </a:r>
            <a:endParaRPr lang="ar-EG" sz="3200" dirty="0"/>
          </a:p>
        </p:txBody>
      </p:sp>
      <p:sp>
        <p:nvSpPr>
          <p:cNvPr id="6" name="Google Shape;124;p25"/>
          <p:cNvSpPr txBox="1">
            <a:spLocks/>
          </p:cNvSpPr>
          <p:nvPr/>
        </p:nvSpPr>
        <p:spPr bwMode="auto">
          <a:xfrm>
            <a:off x="609600" y="1504950"/>
            <a:ext cx="7704000" cy="57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w Cen MT" pitchFamily="34" charset="0"/>
              </a:defRPr>
            </a:lvl2pPr>
            <a:lvl3pPr algn="l" rtl="0" fontAlgn="base">
              <a:spcBef>
                <a:spcPct val="0"/>
              </a:spcBef>
              <a:spcAft>
                <a:spcPct val="0"/>
              </a:spcAft>
              <a:defRPr sz="4200">
                <a:solidFill>
                  <a:schemeClr val="tx2"/>
                </a:solidFill>
                <a:latin typeface="Tw Cen MT" pitchFamily="34" charset="0"/>
              </a:defRPr>
            </a:lvl3pPr>
            <a:lvl4pPr algn="l" rtl="0" fontAlgn="base">
              <a:spcBef>
                <a:spcPct val="0"/>
              </a:spcBef>
              <a:spcAft>
                <a:spcPct val="0"/>
              </a:spcAft>
              <a:defRPr sz="4200">
                <a:solidFill>
                  <a:schemeClr val="tx2"/>
                </a:solidFill>
                <a:latin typeface="Tw Cen MT" pitchFamily="34" charset="0"/>
              </a:defRPr>
            </a:lvl4pPr>
            <a:lvl5pPr algn="l" rtl="0" fontAlgn="base">
              <a:spcBef>
                <a:spcPct val="0"/>
              </a:spcBef>
              <a:spcAft>
                <a:spcPct val="0"/>
              </a:spcAft>
              <a:defRPr sz="4200">
                <a:solidFill>
                  <a:schemeClr val="tx2"/>
                </a:solidFill>
                <a:latin typeface="Tw Cen MT" pitchFamily="34" charset="0"/>
              </a:defRPr>
            </a:lvl5pPr>
            <a:lvl6pPr marL="457200" algn="l" rtl="0" fontAlgn="base">
              <a:spcBef>
                <a:spcPct val="0"/>
              </a:spcBef>
              <a:spcAft>
                <a:spcPct val="0"/>
              </a:spcAft>
              <a:defRPr sz="4200">
                <a:solidFill>
                  <a:schemeClr val="tx2"/>
                </a:solidFill>
                <a:latin typeface="Tw Cen MT" pitchFamily="34" charset="0"/>
              </a:defRPr>
            </a:lvl6pPr>
            <a:lvl7pPr marL="914400" algn="l" rtl="0" fontAlgn="base">
              <a:spcBef>
                <a:spcPct val="0"/>
              </a:spcBef>
              <a:spcAft>
                <a:spcPct val="0"/>
              </a:spcAft>
              <a:defRPr sz="4200">
                <a:solidFill>
                  <a:schemeClr val="tx2"/>
                </a:solidFill>
                <a:latin typeface="Tw Cen MT" pitchFamily="34" charset="0"/>
              </a:defRPr>
            </a:lvl7pPr>
            <a:lvl8pPr marL="1371600" algn="l" rtl="0" fontAlgn="base">
              <a:spcBef>
                <a:spcPct val="0"/>
              </a:spcBef>
              <a:spcAft>
                <a:spcPct val="0"/>
              </a:spcAft>
              <a:defRPr sz="4200">
                <a:solidFill>
                  <a:schemeClr val="tx2"/>
                </a:solidFill>
                <a:latin typeface="Tw Cen MT" pitchFamily="34" charset="0"/>
              </a:defRPr>
            </a:lvl8pPr>
            <a:lvl9pPr marL="1828800" algn="l" rtl="0" fontAlgn="base">
              <a:spcBef>
                <a:spcPct val="0"/>
              </a:spcBef>
              <a:spcAft>
                <a:spcPct val="0"/>
              </a:spcAft>
              <a:defRPr sz="4200">
                <a:solidFill>
                  <a:schemeClr val="tx2"/>
                </a:solidFill>
                <a:latin typeface="Tw Cen MT" pitchFamily="34" charset="0"/>
              </a:defRPr>
            </a:lvl9pPr>
            <a:extLst/>
          </a:lstStyle>
          <a:p>
            <a:pPr algn="ctr">
              <a:spcBef>
                <a:spcPts val="0"/>
              </a:spcBef>
              <a:spcAft>
                <a:spcPts val="0"/>
              </a:spcAft>
            </a:pPr>
            <a:r>
              <a:rPr lang="en-US" sz="1800" dirty="0">
                <a:solidFill>
                  <a:schemeClr val="tx1"/>
                </a:solidFill>
                <a:latin typeface="Times New Roman" pitchFamily="18" charset="0"/>
                <a:cs typeface="Times New Roman" pitchFamily="18" charset="0"/>
              </a:rPr>
              <a:t>Problem of  featured image pyramid</a:t>
            </a:r>
          </a:p>
        </p:txBody>
      </p:sp>
      <p:sp>
        <p:nvSpPr>
          <p:cNvPr id="7" name="Google Shape;125;p25"/>
          <p:cNvSpPr txBox="1">
            <a:spLocks/>
          </p:cNvSpPr>
          <p:nvPr/>
        </p:nvSpPr>
        <p:spPr>
          <a:xfrm flipH="1">
            <a:off x="5207890" y="3581526"/>
            <a:ext cx="2711100" cy="1039811"/>
          </a:xfrm>
          <a:prstGeom prst="rect">
            <a:avLst/>
          </a:prstGeom>
        </p:spPr>
        <p:txBody>
          <a:bodyPr spcFirstLastPara="1" wrap="square" lIns="91425" tIns="91425" rIns="91425" bIns="91425" anchor="t" anchorCtr="0">
            <a:noAutofit/>
          </a:bodyPr>
          <a:lstStyle>
            <a:lvl1pPr marL="319088" indent="-319088" algn="l" rtl="0" fontAlgn="base">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rgbClr val="EB641B"/>
              </a:buClr>
              <a:buSzPct val="75000"/>
              <a:buFont typeface="Wingdings"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rgbClr val="39639D"/>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a:lstStyle>
          <a:p>
            <a:pPr marL="0" indent="0" algn="ctr">
              <a:spcBef>
                <a:spcPts val="0"/>
              </a:spcBef>
              <a:spcAft>
                <a:spcPts val="0"/>
              </a:spcAft>
              <a:buNone/>
            </a:pPr>
            <a:r>
              <a:rPr lang="en-US" sz="1600" dirty="0">
                <a:latin typeface="Times New Roman" pitchFamily="18" charset="0"/>
                <a:cs typeface="Times New Roman" pitchFamily="18" charset="0"/>
              </a:rPr>
              <a:t>Training deep networks end-to-end on an image pyramid is infeasible because they are memory intensive</a:t>
            </a:r>
          </a:p>
        </p:txBody>
      </p:sp>
      <p:sp>
        <p:nvSpPr>
          <p:cNvPr id="9" name="Google Shape;126;p25"/>
          <p:cNvSpPr txBox="1">
            <a:spLocks/>
          </p:cNvSpPr>
          <p:nvPr/>
        </p:nvSpPr>
        <p:spPr>
          <a:xfrm flipH="1">
            <a:off x="1035767" y="3599125"/>
            <a:ext cx="3342000" cy="739200"/>
          </a:xfrm>
          <a:prstGeom prst="rect">
            <a:avLst/>
          </a:prstGeom>
        </p:spPr>
        <p:txBody>
          <a:bodyPr spcFirstLastPara="1" wrap="square" lIns="91425" tIns="91425" rIns="91425" bIns="91425" anchor="t" anchorCtr="0">
            <a:noAutofit/>
          </a:bodyPr>
          <a:lstStyle>
            <a:lvl1pPr marL="319088" indent="-319088" algn="l" rtl="0" fontAlgn="base">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rgbClr val="EB641B"/>
              </a:buClr>
              <a:buSzPct val="75000"/>
              <a:buFont typeface="Wingdings"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rgbClr val="39639D"/>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a:lstStyle>
          <a:p>
            <a:pPr marL="0" indent="0" algn="ctr">
              <a:spcBef>
                <a:spcPts val="0"/>
              </a:spcBef>
              <a:spcAft>
                <a:spcPts val="0"/>
              </a:spcAft>
              <a:buFont typeface="Wingdings" pitchFamily="2" charset="2"/>
              <a:buNone/>
            </a:pPr>
            <a:r>
              <a:rPr lang="en-US" sz="1600" dirty="0">
                <a:latin typeface="Times New Roman" pitchFamily="18" charset="0"/>
                <a:cs typeface="Times New Roman" pitchFamily="18" charset="0"/>
              </a:rPr>
              <a:t>Inference time increase considerably </a:t>
            </a:r>
          </a:p>
        </p:txBody>
      </p:sp>
      <p:sp>
        <p:nvSpPr>
          <p:cNvPr id="10" name="Google Shape;127;p25"/>
          <p:cNvSpPr txBox="1">
            <a:spLocks/>
          </p:cNvSpPr>
          <p:nvPr/>
        </p:nvSpPr>
        <p:spPr>
          <a:xfrm flipH="1">
            <a:off x="5127865" y="3136026"/>
            <a:ext cx="2711100" cy="445500"/>
          </a:xfrm>
          <a:prstGeom prst="rect">
            <a:avLst/>
          </a:prstGeom>
        </p:spPr>
        <p:txBody>
          <a:bodyPr spcFirstLastPara="1" wrap="square" lIns="91425" tIns="91425" rIns="91425" bIns="91425" anchor="ctr" anchorCtr="0">
            <a:noAutofit/>
          </a:bodyPr>
          <a:lstStyle>
            <a:lvl1pPr marL="319088" indent="-319088" algn="l" rtl="0" fontAlgn="base">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rgbClr val="EB641B"/>
              </a:buClr>
              <a:buSzPct val="75000"/>
              <a:buFont typeface="Wingdings"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rgbClr val="39639D"/>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a:lstStyle>
          <a:p>
            <a:pPr marL="0" indent="0" algn="ctr">
              <a:spcBef>
                <a:spcPts val="0"/>
              </a:spcBef>
              <a:spcAft>
                <a:spcPts val="0"/>
              </a:spcAft>
              <a:buFont typeface="Wingdings" pitchFamily="2" charset="2"/>
              <a:buNone/>
            </a:pPr>
            <a:r>
              <a:rPr lang="en-US" sz="1600" b="1" dirty="0">
                <a:latin typeface="Times New Roman" pitchFamily="18" charset="0"/>
                <a:ea typeface="Rajdhani"/>
                <a:cs typeface="Times New Roman" pitchFamily="18" charset="0"/>
                <a:sym typeface="Rajdhani"/>
              </a:rPr>
              <a:t>Memory</a:t>
            </a:r>
          </a:p>
        </p:txBody>
      </p:sp>
      <p:sp>
        <p:nvSpPr>
          <p:cNvPr id="11" name="Google Shape;128;p25"/>
          <p:cNvSpPr txBox="1">
            <a:spLocks/>
          </p:cNvSpPr>
          <p:nvPr/>
        </p:nvSpPr>
        <p:spPr>
          <a:xfrm flipH="1">
            <a:off x="1346670" y="3153625"/>
            <a:ext cx="2711100" cy="445500"/>
          </a:xfrm>
          <a:prstGeom prst="rect">
            <a:avLst/>
          </a:prstGeom>
        </p:spPr>
        <p:txBody>
          <a:bodyPr spcFirstLastPara="1" wrap="square" lIns="91425" tIns="91425" rIns="91425" bIns="91425" anchor="ctr" anchorCtr="0">
            <a:noAutofit/>
          </a:bodyPr>
          <a:lstStyle>
            <a:lvl1pPr marL="319088" indent="-319088" algn="l" rtl="0" fontAlgn="base">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rgbClr val="EB641B"/>
              </a:buClr>
              <a:buSzPct val="75000"/>
              <a:buFont typeface="Wingdings"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rgbClr val="39639D"/>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a:lstStyle>
          <a:p>
            <a:pPr marL="0" indent="0" algn="ctr">
              <a:spcBef>
                <a:spcPts val="0"/>
              </a:spcBef>
              <a:spcAft>
                <a:spcPts val="0"/>
              </a:spcAft>
              <a:buFont typeface="Wingdings" pitchFamily="2" charset="2"/>
              <a:buNone/>
            </a:pPr>
            <a:r>
              <a:rPr lang="en-US" sz="1600" b="1" dirty="0">
                <a:latin typeface="Times New Roman" pitchFamily="18" charset="0"/>
                <a:ea typeface="Rajdhani"/>
                <a:cs typeface="Times New Roman" pitchFamily="18" charset="0"/>
                <a:sym typeface="Rajdhani"/>
              </a:rPr>
              <a:t>Computation</a:t>
            </a:r>
          </a:p>
        </p:txBody>
      </p:sp>
      <p:sp>
        <p:nvSpPr>
          <p:cNvPr id="2" name="شكل بيضاوي 1"/>
          <p:cNvSpPr/>
          <p:nvPr/>
        </p:nvSpPr>
        <p:spPr>
          <a:xfrm>
            <a:off x="2286000" y="2343150"/>
            <a:ext cx="914400" cy="79287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681" y="2453044"/>
            <a:ext cx="427037"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شكل بيضاوي 37"/>
          <p:cNvSpPr/>
          <p:nvPr/>
        </p:nvSpPr>
        <p:spPr>
          <a:xfrm>
            <a:off x="6013950" y="2336142"/>
            <a:ext cx="914400" cy="79287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Google Shape;132;p25"/>
          <p:cNvSpPr/>
          <p:nvPr/>
        </p:nvSpPr>
        <p:spPr>
          <a:xfrm>
            <a:off x="6375786" y="2090947"/>
            <a:ext cx="118652" cy="133209"/>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29;p25"/>
          <p:cNvGrpSpPr/>
          <p:nvPr/>
        </p:nvGrpSpPr>
        <p:grpSpPr>
          <a:xfrm>
            <a:off x="6219325" y="2451828"/>
            <a:ext cx="515350" cy="572688"/>
            <a:chOff x="3527780" y="2885263"/>
            <a:chExt cx="347435" cy="345534"/>
          </a:xfrm>
        </p:grpSpPr>
        <p:sp>
          <p:nvSpPr>
            <p:cNvPr id="46" name="Google Shape;130;p25"/>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1;p25"/>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p25"/>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p25"/>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4;p25"/>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5;p25"/>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6;p25"/>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7;p25"/>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p25"/>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9;p25"/>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p25"/>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1;p25"/>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2;p25"/>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3;p25"/>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4;p25"/>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5;p25"/>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6;p25"/>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7;p25"/>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8;p25"/>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9;p25"/>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0;p25"/>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1;p25"/>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2;p25"/>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6702322"/>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A31A28-752D-41C4-9B6D-C049EB00A77D}"/>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33</a:t>
            </a:fld>
            <a:endParaRPr lang="en-US"/>
          </a:p>
        </p:txBody>
      </p:sp>
      <p:sp>
        <p:nvSpPr>
          <p:cNvPr id="6" name="Title 1">
            <a:extLst>
              <a:ext uri="{FF2B5EF4-FFF2-40B4-BE49-F238E27FC236}">
                <a16:creationId xmlns:a16="http://schemas.microsoft.com/office/drawing/2014/main" id="{6AE1C22C-ACD6-4ECD-B379-2BBCFD2DBE3A}"/>
              </a:ext>
            </a:extLst>
          </p:cNvPr>
          <p:cNvSpPr txBox="1">
            <a:spLocks/>
          </p:cNvSpPr>
          <p:nvPr/>
        </p:nvSpPr>
        <p:spPr bwMode="auto">
          <a:xfrm>
            <a:off x="1066800" y="277573"/>
            <a:ext cx="5943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w Cen MT" pitchFamily="34" charset="0"/>
              </a:defRPr>
            </a:lvl2pPr>
            <a:lvl3pPr algn="l" rtl="0" fontAlgn="base">
              <a:spcBef>
                <a:spcPct val="0"/>
              </a:spcBef>
              <a:spcAft>
                <a:spcPct val="0"/>
              </a:spcAft>
              <a:defRPr sz="4200">
                <a:solidFill>
                  <a:schemeClr val="tx2"/>
                </a:solidFill>
                <a:latin typeface="Tw Cen MT" pitchFamily="34" charset="0"/>
              </a:defRPr>
            </a:lvl3pPr>
            <a:lvl4pPr algn="l" rtl="0" fontAlgn="base">
              <a:spcBef>
                <a:spcPct val="0"/>
              </a:spcBef>
              <a:spcAft>
                <a:spcPct val="0"/>
              </a:spcAft>
              <a:defRPr sz="4200">
                <a:solidFill>
                  <a:schemeClr val="tx2"/>
                </a:solidFill>
                <a:latin typeface="Tw Cen MT" pitchFamily="34" charset="0"/>
              </a:defRPr>
            </a:lvl4pPr>
            <a:lvl5pPr algn="l" rtl="0" fontAlgn="base">
              <a:spcBef>
                <a:spcPct val="0"/>
              </a:spcBef>
              <a:spcAft>
                <a:spcPct val="0"/>
              </a:spcAft>
              <a:defRPr sz="4200">
                <a:solidFill>
                  <a:schemeClr val="tx2"/>
                </a:solidFill>
                <a:latin typeface="Tw Cen MT" pitchFamily="34" charset="0"/>
              </a:defRPr>
            </a:lvl5pPr>
            <a:lvl6pPr marL="457200" algn="l" rtl="0" fontAlgn="base">
              <a:spcBef>
                <a:spcPct val="0"/>
              </a:spcBef>
              <a:spcAft>
                <a:spcPct val="0"/>
              </a:spcAft>
              <a:defRPr sz="4200">
                <a:solidFill>
                  <a:schemeClr val="tx2"/>
                </a:solidFill>
                <a:latin typeface="Tw Cen MT" pitchFamily="34" charset="0"/>
              </a:defRPr>
            </a:lvl6pPr>
            <a:lvl7pPr marL="914400" algn="l" rtl="0" fontAlgn="base">
              <a:spcBef>
                <a:spcPct val="0"/>
              </a:spcBef>
              <a:spcAft>
                <a:spcPct val="0"/>
              </a:spcAft>
              <a:defRPr sz="4200">
                <a:solidFill>
                  <a:schemeClr val="tx2"/>
                </a:solidFill>
                <a:latin typeface="Tw Cen MT" pitchFamily="34" charset="0"/>
              </a:defRPr>
            </a:lvl7pPr>
            <a:lvl8pPr marL="1371600" algn="l" rtl="0" fontAlgn="base">
              <a:spcBef>
                <a:spcPct val="0"/>
              </a:spcBef>
              <a:spcAft>
                <a:spcPct val="0"/>
              </a:spcAft>
              <a:defRPr sz="4200">
                <a:solidFill>
                  <a:schemeClr val="tx2"/>
                </a:solidFill>
                <a:latin typeface="Tw Cen MT" pitchFamily="34" charset="0"/>
              </a:defRPr>
            </a:lvl8pPr>
            <a:lvl9pPr marL="1828800" algn="l" rtl="0" fontAlgn="base">
              <a:spcBef>
                <a:spcPct val="0"/>
              </a:spcBef>
              <a:spcAft>
                <a:spcPct val="0"/>
              </a:spcAft>
              <a:defRPr sz="4200">
                <a:solidFill>
                  <a:schemeClr val="tx2"/>
                </a:solidFill>
                <a:latin typeface="Tw Cen MT" pitchFamily="34" charset="0"/>
              </a:defRPr>
            </a:lvl9pPr>
            <a:extLst/>
          </a:lstStyle>
          <a:p>
            <a:r>
              <a:rPr lang="en-GB" sz="3200" b="1" dirty="0">
                <a:solidFill>
                  <a:srgbClr val="0070C0"/>
                </a:solidFill>
                <a:latin typeface="Times New Roman" panose="02020603050405020304" pitchFamily="18" charset="0"/>
                <a:cs typeface="Times New Roman" panose="02020603050405020304" pitchFamily="18" charset="0"/>
              </a:rPr>
              <a:t>Occlusion</a:t>
            </a:r>
            <a:endParaRPr lang="ar-EG" sz="3200" dirty="0"/>
          </a:p>
        </p:txBody>
      </p:sp>
      <p:sp>
        <p:nvSpPr>
          <p:cNvPr id="2" name="مستطيل 1"/>
          <p:cNvSpPr/>
          <p:nvPr/>
        </p:nvSpPr>
        <p:spPr>
          <a:xfrm>
            <a:off x="609600" y="1417588"/>
            <a:ext cx="8305800" cy="3385542"/>
          </a:xfrm>
          <a:prstGeom prst="rect">
            <a:avLst/>
          </a:prstGeom>
        </p:spPr>
        <p:txBody>
          <a:bodyPr wrap="square">
            <a:spAutoFit/>
          </a:bodyPr>
          <a:lstStyle/>
          <a:p>
            <a:r>
              <a:rPr lang="en-US" sz="1600" dirty="0">
                <a:latin typeface="Times New Roman" pitchFamily="18" charset="0"/>
                <a:cs typeface="Times New Roman" pitchFamily="18" charset="0"/>
              </a:rPr>
              <a:t>In AI vision tasks using deep learning, occlusion happens when multiple objects come too close together (merge). This causes issues for object tracking systems because the occluded objects are seen as one or simply track the object incorrectly. The system can get confused and identify the initially tracked object as a new object</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Occlusion sensitivity is a simple technique prevents this misidentification by allowing the user to understand which parts of an image are the most important for the object tracking system to classify. Occlusion sensitivity refers to a measure of the network’s sensitivity to occlusion in different data regions. It is done using small subsets of the original dataset.</a:t>
            </a:r>
          </a:p>
          <a:p>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Use occlusion sensitivity to gain a high-level understanding of what image features a network uses to make a particular classification, and to provide insight into the reasons why a network can misclassify an image.</a:t>
            </a:r>
          </a:p>
        </p:txBody>
      </p:sp>
    </p:spTree>
    <p:extLst>
      <p:ext uri="{BB962C8B-B14F-4D97-AF65-F5344CB8AC3E}">
        <p14:creationId xmlns:p14="http://schemas.microsoft.com/office/powerpoint/2010/main" val="4010936351"/>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A31A28-752D-41C4-9B6D-C049EB00A77D}"/>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34</a:t>
            </a:fld>
            <a:endParaRPr lang="en-US"/>
          </a:p>
        </p:txBody>
      </p:sp>
      <p:sp>
        <p:nvSpPr>
          <p:cNvPr id="4" name="Title 1">
            <a:extLst>
              <a:ext uri="{FF2B5EF4-FFF2-40B4-BE49-F238E27FC236}">
                <a16:creationId xmlns:a16="http://schemas.microsoft.com/office/drawing/2014/main" id="{9F73D9EC-2277-44B0-9BE2-134BE5925691}"/>
              </a:ext>
            </a:extLst>
          </p:cNvPr>
          <p:cNvSpPr>
            <a:spLocks noGrp="1"/>
          </p:cNvSpPr>
          <p:nvPr>
            <p:ph type="title"/>
          </p:nvPr>
        </p:nvSpPr>
        <p:spPr>
          <a:xfrm>
            <a:off x="303914" y="2114551"/>
            <a:ext cx="8153400" cy="1066800"/>
          </a:xfrm>
        </p:spPr>
        <p:txBody>
          <a:bodyPr/>
          <a:lstStyle/>
          <a:p>
            <a:pPr marL="320675" lvl="1" algn="ctr" fontAlgn="auto">
              <a:spcAft>
                <a:spcPts val="0"/>
              </a:spcAft>
              <a:defRPr/>
            </a:pPr>
            <a:r>
              <a:rPr lang="en-US" sz="4800" b="1" dirty="0">
                <a:solidFill>
                  <a:srgbClr val="FF0000"/>
                </a:solidFill>
                <a:latin typeface="Times New Roman" panose="02020603050405020304" pitchFamily="18" charset="0"/>
                <a:cs typeface="Times New Roman" panose="02020603050405020304" pitchFamily="18" charset="0"/>
              </a:rPr>
              <a:t>Object Tracking Algorithms</a:t>
            </a:r>
          </a:p>
        </p:txBody>
      </p:sp>
    </p:spTree>
    <p:extLst>
      <p:ext uri="{BB962C8B-B14F-4D97-AF65-F5344CB8AC3E}">
        <p14:creationId xmlns:p14="http://schemas.microsoft.com/office/powerpoint/2010/main" val="1273467144"/>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35</a:t>
            </a:fld>
            <a:endParaRPr lang="en-US"/>
          </a:p>
        </p:txBody>
      </p:sp>
      <p:sp>
        <p:nvSpPr>
          <p:cNvPr id="6" name="Title 1">
            <a:extLst>
              <a:ext uri="{FF2B5EF4-FFF2-40B4-BE49-F238E27FC236}">
                <a16:creationId xmlns:a16="http://schemas.microsoft.com/office/drawing/2014/main" id="{19B213B7-671A-4D89-A7FA-A390BE42A938}"/>
              </a:ext>
            </a:extLst>
          </p:cNvPr>
          <p:cNvSpPr>
            <a:spLocks noGrp="1"/>
          </p:cNvSpPr>
          <p:nvPr>
            <p:ph type="title"/>
          </p:nvPr>
        </p:nvSpPr>
        <p:spPr>
          <a:xfrm>
            <a:off x="1066800" y="277573"/>
            <a:ext cx="6096000" cy="6096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Object Tracking Algorithms</a:t>
            </a:r>
            <a:endParaRPr lang="ar-EG" sz="3200" dirty="0"/>
          </a:p>
        </p:txBody>
      </p:sp>
      <p:sp>
        <p:nvSpPr>
          <p:cNvPr id="7" name="مستطيل 6"/>
          <p:cNvSpPr/>
          <p:nvPr/>
        </p:nvSpPr>
        <p:spPr>
          <a:xfrm>
            <a:off x="212834" y="1352550"/>
            <a:ext cx="8931166" cy="3002745"/>
          </a:xfrm>
          <a:prstGeom prst="rect">
            <a:avLst/>
          </a:prstGeom>
        </p:spPr>
        <p:txBody>
          <a:bodyPr wrap="square">
            <a:spAutoFit/>
          </a:bodyPr>
          <a:lstStyle/>
          <a:p>
            <a:pPr marL="285750" indent="-285750">
              <a:lnSpc>
                <a:spcPct val="150000"/>
              </a:lnSpc>
              <a:buFont typeface="Arial" pitchFamily="34" charset="0"/>
              <a:buChar char="•"/>
            </a:pPr>
            <a:r>
              <a:rPr lang="en-US" sz="1600" dirty="0">
                <a:latin typeface="Times New Roman" pitchFamily="18" charset="0"/>
                <a:cs typeface="Times New Roman" pitchFamily="18" charset="0"/>
              </a:rPr>
              <a:t>Most multiple object tracking algorithms incorporate an approach called tracking-by-detection. The tracking-by-detection method involves an independent detector that is applied to all image frames to obtain likely detections, and then a tracker, which is run on the set of detections</a:t>
            </a:r>
          </a:p>
          <a:p>
            <a:pPr marL="285750" indent="-285750">
              <a:lnSpc>
                <a:spcPct val="150000"/>
              </a:lnSpc>
              <a:buFont typeface="Arial" pitchFamily="34" charset="0"/>
              <a:buChar char="•"/>
            </a:pPr>
            <a:r>
              <a:rPr lang="en-US" sz="1600" dirty="0">
                <a:latin typeface="Times New Roman" pitchFamily="18" charset="0"/>
                <a:cs typeface="Times New Roman" pitchFamily="18" charset="0"/>
              </a:rPr>
              <a:t>Convolutional Neural Networks (CNN) remain the most used and reliable network for object tracking. However, multiple architectures and algorithms are being explored as well. Among these algorithms are Recurrent Neural Networks (RNNs), </a:t>
            </a:r>
            <a:r>
              <a:rPr lang="en-US" sz="1600" dirty="0" err="1">
                <a:latin typeface="Times New Roman" pitchFamily="18" charset="0"/>
                <a:cs typeface="Times New Roman" pitchFamily="18" charset="0"/>
              </a:rPr>
              <a:t>Autoencoders</a:t>
            </a:r>
            <a:r>
              <a:rPr lang="en-US" sz="1600" dirty="0">
                <a:latin typeface="Times New Roman" pitchFamily="18" charset="0"/>
                <a:cs typeface="Times New Roman" pitchFamily="18" charset="0"/>
              </a:rPr>
              <a:t> (AEs), Generative Adversarial Networks (GANs), Siamese Neural Networks (SNNs), and custom neural networks.</a:t>
            </a:r>
          </a:p>
          <a:p>
            <a:pPr marL="285750" indent="-285750">
              <a:lnSpc>
                <a:spcPct val="150000"/>
              </a:lnSpc>
              <a:buFont typeface="Arial" pitchFamily="34" charset="0"/>
              <a:buChar char="•"/>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30644712"/>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36</a:t>
            </a:fld>
            <a:endParaRPr lang="en-US"/>
          </a:p>
        </p:txBody>
      </p:sp>
      <p:sp>
        <p:nvSpPr>
          <p:cNvPr id="6" name="Title 1">
            <a:extLst>
              <a:ext uri="{FF2B5EF4-FFF2-40B4-BE49-F238E27FC236}">
                <a16:creationId xmlns:a16="http://schemas.microsoft.com/office/drawing/2014/main" id="{19B213B7-671A-4D89-A7FA-A390BE42A938}"/>
              </a:ext>
            </a:extLst>
          </p:cNvPr>
          <p:cNvSpPr>
            <a:spLocks noGrp="1"/>
          </p:cNvSpPr>
          <p:nvPr>
            <p:ph type="title"/>
          </p:nvPr>
        </p:nvSpPr>
        <p:spPr>
          <a:xfrm>
            <a:off x="1066800" y="277573"/>
            <a:ext cx="6400800" cy="6096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Object Tracking Algorithms(Cont.)</a:t>
            </a:r>
            <a:endParaRPr lang="ar-EG" sz="3200" dirty="0"/>
          </a:p>
        </p:txBody>
      </p:sp>
      <p:sp>
        <p:nvSpPr>
          <p:cNvPr id="7" name="مستطيل 6"/>
          <p:cNvSpPr/>
          <p:nvPr/>
        </p:nvSpPr>
        <p:spPr>
          <a:xfrm>
            <a:off x="212834" y="1352550"/>
            <a:ext cx="8931166" cy="2539157"/>
          </a:xfrm>
          <a:prstGeom prst="rect">
            <a:avLst/>
          </a:prstGeom>
        </p:spPr>
        <p:txBody>
          <a:bodyPr wrap="square">
            <a:spAutoFit/>
          </a:bodyPr>
          <a:lstStyle/>
          <a:p>
            <a:pPr marL="342900" indent="-342900">
              <a:lnSpc>
                <a:spcPct val="150000"/>
              </a:lnSpc>
              <a:buAutoNum type="arabicPeriod"/>
            </a:pPr>
            <a:r>
              <a:rPr lang="en-US" b="1" dirty="0" err="1">
                <a:latin typeface="Times New Roman" pitchFamily="18" charset="0"/>
                <a:cs typeface="Times New Roman" pitchFamily="18" charset="0"/>
              </a:rPr>
              <a:t>OpenCV</a:t>
            </a:r>
            <a:r>
              <a:rPr lang="en-US" b="1" dirty="0">
                <a:latin typeface="Times New Roman" pitchFamily="18" charset="0"/>
                <a:cs typeface="Times New Roman" pitchFamily="18" charset="0"/>
              </a:rPr>
              <a:t> Object Tracking</a:t>
            </a:r>
          </a:p>
          <a:p>
            <a:pPr>
              <a:lnSpc>
                <a:spcPct val="150000"/>
              </a:lnSpc>
            </a:pPr>
            <a:r>
              <a:rPr lang="en-US" b="1" dirty="0">
                <a:latin typeface="Times New Roman" pitchFamily="18" charset="0"/>
                <a:cs typeface="Times New Roman" pitchFamily="18" charset="0"/>
              </a:rPr>
              <a:t>2. </a:t>
            </a:r>
            <a:r>
              <a:rPr lang="en-US" b="1" dirty="0" err="1">
                <a:latin typeface="Times New Roman" pitchFamily="18" charset="0"/>
                <a:cs typeface="Times New Roman" pitchFamily="18" charset="0"/>
              </a:rPr>
              <a:t>DeepSORT</a:t>
            </a:r>
            <a:endParaRPr lang="en-US" b="1" dirty="0">
              <a:latin typeface="Times New Roman" pitchFamily="18" charset="0"/>
              <a:cs typeface="Times New Roman" pitchFamily="18" charset="0"/>
            </a:endParaRPr>
          </a:p>
          <a:p>
            <a:pPr>
              <a:lnSpc>
                <a:spcPct val="150000"/>
              </a:lnSpc>
            </a:pPr>
            <a:r>
              <a:rPr lang="en-US" b="1" dirty="0">
                <a:latin typeface="Times New Roman" pitchFamily="18" charset="0"/>
                <a:cs typeface="Times New Roman" pitchFamily="18" charset="0"/>
              </a:rPr>
              <a:t>4. SORT (Simple Online and </a:t>
            </a:r>
            <a:r>
              <a:rPr lang="en-US" b="1" dirty="0" err="1">
                <a:latin typeface="Times New Roman" pitchFamily="18" charset="0"/>
                <a:cs typeface="Times New Roman" pitchFamily="18" charset="0"/>
              </a:rPr>
              <a:t>Realtime</a:t>
            </a:r>
            <a:r>
              <a:rPr lang="en-US" b="1" dirty="0">
                <a:latin typeface="Times New Roman" pitchFamily="18" charset="0"/>
                <a:cs typeface="Times New Roman" pitchFamily="18" charset="0"/>
              </a:rPr>
              <a:t> Tracking) </a:t>
            </a:r>
          </a:p>
          <a:p>
            <a:pPr>
              <a:lnSpc>
                <a:spcPct val="150000"/>
              </a:lnSpc>
            </a:pPr>
            <a:r>
              <a:rPr lang="en-US" b="1" dirty="0">
                <a:latin typeface="Times New Roman" pitchFamily="18" charset="0"/>
                <a:cs typeface="Times New Roman" pitchFamily="18" charset="0"/>
              </a:rPr>
              <a:t>3. Object Tracking MATLAB</a:t>
            </a:r>
          </a:p>
          <a:p>
            <a:pPr>
              <a:lnSpc>
                <a:spcPct val="150000"/>
              </a:lnSpc>
            </a:pPr>
            <a:endParaRPr lang="en-US" dirty="0">
              <a:latin typeface="Times New Roman" pitchFamily="18" charset="0"/>
              <a:cs typeface="Times New Roman" pitchFamily="18" charset="0"/>
            </a:endParaRPr>
          </a:p>
          <a:p>
            <a:pPr>
              <a:lnSpc>
                <a:spcPct val="150000"/>
              </a:lnSpc>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526010865"/>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058F78B-6EE1-47C1-B297-A1511A79CA0B}"/>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37</a:t>
            </a:fld>
            <a:endParaRPr lang="en-US"/>
          </a:p>
        </p:txBody>
      </p:sp>
      <p:sp>
        <p:nvSpPr>
          <p:cNvPr id="4" name="Title 1">
            <a:extLst>
              <a:ext uri="{FF2B5EF4-FFF2-40B4-BE49-F238E27FC236}">
                <a16:creationId xmlns:a16="http://schemas.microsoft.com/office/drawing/2014/main" id="{2F3C41D9-D64D-4AF3-AA7B-E1F78B0773B8}"/>
              </a:ext>
            </a:extLst>
          </p:cNvPr>
          <p:cNvSpPr txBox="1">
            <a:spLocks/>
          </p:cNvSpPr>
          <p:nvPr/>
        </p:nvSpPr>
        <p:spPr bwMode="auto">
          <a:xfrm>
            <a:off x="1219200" y="361950"/>
            <a:ext cx="2743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w Cen MT" pitchFamily="34" charset="0"/>
              </a:defRPr>
            </a:lvl2pPr>
            <a:lvl3pPr algn="l" rtl="0" fontAlgn="base">
              <a:spcBef>
                <a:spcPct val="0"/>
              </a:spcBef>
              <a:spcAft>
                <a:spcPct val="0"/>
              </a:spcAft>
              <a:defRPr sz="4200">
                <a:solidFill>
                  <a:schemeClr val="tx2"/>
                </a:solidFill>
                <a:latin typeface="Tw Cen MT" pitchFamily="34" charset="0"/>
              </a:defRPr>
            </a:lvl3pPr>
            <a:lvl4pPr algn="l" rtl="0" fontAlgn="base">
              <a:spcBef>
                <a:spcPct val="0"/>
              </a:spcBef>
              <a:spcAft>
                <a:spcPct val="0"/>
              </a:spcAft>
              <a:defRPr sz="4200">
                <a:solidFill>
                  <a:schemeClr val="tx2"/>
                </a:solidFill>
                <a:latin typeface="Tw Cen MT" pitchFamily="34" charset="0"/>
              </a:defRPr>
            </a:lvl4pPr>
            <a:lvl5pPr algn="l" rtl="0" fontAlgn="base">
              <a:spcBef>
                <a:spcPct val="0"/>
              </a:spcBef>
              <a:spcAft>
                <a:spcPct val="0"/>
              </a:spcAft>
              <a:defRPr sz="4200">
                <a:solidFill>
                  <a:schemeClr val="tx2"/>
                </a:solidFill>
                <a:latin typeface="Tw Cen MT" pitchFamily="34" charset="0"/>
              </a:defRPr>
            </a:lvl5pPr>
            <a:lvl6pPr marL="457200" algn="l" rtl="0" fontAlgn="base">
              <a:spcBef>
                <a:spcPct val="0"/>
              </a:spcBef>
              <a:spcAft>
                <a:spcPct val="0"/>
              </a:spcAft>
              <a:defRPr sz="4200">
                <a:solidFill>
                  <a:schemeClr val="tx2"/>
                </a:solidFill>
                <a:latin typeface="Tw Cen MT" pitchFamily="34" charset="0"/>
              </a:defRPr>
            </a:lvl6pPr>
            <a:lvl7pPr marL="914400" algn="l" rtl="0" fontAlgn="base">
              <a:spcBef>
                <a:spcPct val="0"/>
              </a:spcBef>
              <a:spcAft>
                <a:spcPct val="0"/>
              </a:spcAft>
              <a:defRPr sz="4200">
                <a:solidFill>
                  <a:schemeClr val="tx2"/>
                </a:solidFill>
                <a:latin typeface="Tw Cen MT" pitchFamily="34" charset="0"/>
              </a:defRPr>
            </a:lvl7pPr>
            <a:lvl8pPr marL="1371600" algn="l" rtl="0" fontAlgn="base">
              <a:spcBef>
                <a:spcPct val="0"/>
              </a:spcBef>
              <a:spcAft>
                <a:spcPct val="0"/>
              </a:spcAft>
              <a:defRPr sz="4200">
                <a:solidFill>
                  <a:schemeClr val="tx2"/>
                </a:solidFill>
                <a:latin typeface="Tw Cen MT" pitchFamily="34" charset="0"/>
              </a:defRPr>
            </a:lvl8pPr>
            <a:lvl9pPr marL="1828800" algn="l" rtl="0" fontAlgn="base">
              <a:spcBef>
                <a:spcPct val="0"/>
              </a:spcBef>
              <a:spcAft>
                <a:spcPct val="0"/>
              </a:spcAft>
              <a:defRPr sz="4200">
                <a:solidFill>
                  <a:schemeClr val="tx2"/>
                </a:solidFill>
                <a:latin typeface="Tw Cen MT" pitchFamily="34" charset="0"/>
              </a:defRPr>
            </a:lvl9pPr>
            <a:extLst/>
          </a:lstStyle>
          <a:p>
            <a:r>
              <a:rPr lang="en-US" sz="3600" dirty="0">
                <a:solidFill>
                  <a:srgbClr val="005EA4"/>
                </a:solidFill>
                <a:latin typeface="Times New Roman" panose="02020603050405020304" pitchFamily="18" charset="0"/>
                <a:cs typeface="Times New Roman" panose="02020603050405020304" pitchFamily="18" charset="0"/>
              </a:rPr>
              <a:t>Advantages</a:t>
            </a:r>
          </a:p>
        </p:txBody>
      </p:sp>
      <p:sp>
        <p:nvSpPr>
          <p:cNvPr id="6" name="TextBox 5">
            <a:extLst>
              <a:ext uri="{FF2B5EF4-FFF2-40B4-BE49-F238E27FC236}">
                <a16:creationId xmlns:a16="http://schemas.microsoft.com/office/drawing/2014/main" id="{71D56774-03C2-49EE-BA53-3CA92175F606}"/>
              </a:ext>
            </a:extLst>
          </p:cNvPr>
          <p:cNvSpPr txBox="1"/>
          <p:nvPr/>
        </p:nvSpPr>
        <p:spPr>
          <a:xfrm>
            <a:off x="76200" y="1504950"/>
            <a:ext cx="8839200" cy="3337517"/>
          </a:xfrm>
          <a:prstGeom prst="rect">
            <a:avLst/>
          </a:prstGeom>
          <a:noFill/>
        </p:spPr>
        <p:txBody>
          <a:bodyPr wrap="square">
            <a:spAutoFit/>
          </a:bodyPr>
          <a:lstStyle/>
          <a:p>
            <a:pPr marL="342900" marR="0" lvl="0" indent="-342900" rtl="0">
              <a:lnSpc>
                <a:spcPct val="107000"/>
              </a:lnSpc>
              <a:spcBef>
                <a:spcPts val="0"/>
              </a:spcBef>
              <a:spcAft>
                <a:spcPts val="0"/>
              </a:spcAft>
              <a:buClr>
                <a:schemeClr val="tx1"/>
              </a:buClr>
              <a:buFont typeface="+mj-lt"/>
              <a:buAutoNum type="arabicParenR"/>
            </a:pPr>
            <a:r>
              <a:rPr lang="en-GB" dirty="0">
                <a:solidFill>
                  <a:srgbClr val="000000"/>
                </a:solidFill>
                <a:latin typeface="+mn-lt"/>
                <a:cs typeface="+mn-cs"/>
              </a:rPr>
              <a:t>In object tracing we use image measurements to estimate position of object, but also incorporate position predicted by dynamics. The main intent behind that is to do less work to look for the object and restrict the search.</a:t>
            </a:r>
          </a:p>
          <a:p>
            <a:pPr marL="342900" marR="0" lvl="0" indent="-342900" rtl="0">
              <a:lnSpc>
                <a:spcPct val="107000"/>
              </a:lnSpc>
              <a:spcBef>
                <a:spcPts val="0"/>
              </a:spcBef>
              <a:spcAft>
                <a:spcPts val="0"/>
              </a:spcAft>
              <a:buClr>
                <a:schemeClr val="tx1"/>
              </a:buClr>
              <a:buFont typeface="+mj-lt"/>
              <a:buAutoNum type="arabicParenR"/>
            </a:pPr>
            <a:endParaRPr lang="en-GB" dirty="0">
              <a:solidFill>
                <a:srgbClr val="000000"/>
              </a:solidFill>
              <a:latin typeface="+mn-lt"/>
              <a:cs typeface="+mn-cs"/>
            </a:endParaRPr>
          </a:p>
          <a:p>
            <a:pPr marL="342900" marR="0" lvl="0" indent="-342900" rtl="0">
              <a:lnSpc>
                <a:spcPct val="107000"/>
              </a:lnSpc>
              <a:spcBef>
                <a:spcPts val="0"/>
              </a:spcBef>
              <a:spcAft>
                <a:spcPts val="0"/>
              </a:spcAft>
              <a:buClr>
                <a:schemeClr val="tx1"/>
              </a:buClr>
              <a:buFont typeface="+mj-lt"/>
              <a:buAutoNum type="arabicParenR"/>
            </a:pPr>
            <a:r>
              <a:rPr lang="en-GB" b="0" i="0" dirty="0">
                <a:solidFill>
                  <a:srgbClr val="1F1F1F"/>
                </a:solidFill>
                <a:effectLst/>
                <a:latin typeface="+mn-lt"/>
              </a:rPr>
              <a:t>It is easy to track an object on a straight road or in a simple environment.</a:t>
            </a:r>
          </a:p>
          <a:p>
            <a:pPr marL="342900" marR="0" lvl="0" indent="-342900" rtl="0">
              <a:lnSpc>
                <a:spcPct val="107000"/>
              </a:lnSpc>
              <a:spcBef>
                <a:spcPts val="0"/>
              </a:spcBef>
              <a:spcAft>
                <a:spcPts val="0"/>
              </a:spcAft>
              <a:buClr>
                <a:schemeClr val="tx1"/>
              </a:buClr>
              <a:buFont typeface="+mj-lt"/>
              <a:buAutoNum type="arabicParenR"/>
            </a:pPr>
            <a:endParaRPr lang="en-GB" b="0" i="0" dirty="0">
              <a:solidFill>
                <a:srgbClr val="1F1F1F"/>
              </a:solidFill>
              <a:effectLst/>
              <a:latin typeface="+mn-lt"/>
            </a:endParaRPr>
          </a:p>
          <a:p>
            <a:pPr marL="342900" marR="0" lvl="0" indent="-342900" rtl="0">
              <a:lnSpc>
                <a:spcPct val="107000"/>
              </a:lnSpc>
              <a:spcBef>
                <a:spcPts val="0"/>
              </a:spcBef>
              <a:spcAft>
                <a:spcPts val="0"/>
              </a:spcAft>
              <a:buClr>
                <a:schemeClr val="tx1"/>
              </a:buClr>
              <a:buFont typeface="+mj-lt"/>
              <a:buAutoNum type="arabicParenR"/>
            </a:pPr>
            <a:r>
              <a:rPr lang="en-GB" b="0" i="0" dirty="0">
                <a:solidFill>
                  <a:srgbClr val="1F1F1F"/>
                </a:solidFill>
                <a:effectLst/>
                <a:latin typeface="+mn-lt"/>
              </a:rPr>
              <a:t>Some methods and techniques in object tracking accurately model the target object.</a:t>
            </a:r>
          </a:p>
          <a:p>
            <a:pPr marL="342900" marR="0" lvl="0" indent="-342900" rtl="0">
              <a:lnSpc>
                <a:spcPct val="107000"/>
              </a:lnSpc>
              <a:spcBef>
                <a:spcPts val="0"/>
              </a:spcBef>
              <a:spcAft>
                <a:spcPts val="0"/>
              </a:spcAft>
              <a:buClr>
                <a:schemeClr val="tx1"/>
              </a:buClr>
              <a:buFont typeface="+mj-lt"/>
              <a:buAutoNum type="arabicParenR"/>
            </a:pPr>
            <a:endParaRPr lang="en-GB" b="0" i="0" dirty="0">
              <a:solidFill>
                <a:srgbClr val="1F1F1F"/>
              </a:solidFill>
              <a:effectLst/>
              <a:latin typeface="+mn-lt"/>
            </a:endParaRPr>
          </a:p>
          <a:p>
            <a:pPr marL="342900" marR="0" lvl="0" indent="-342900" rtl="0">
              <a:lnSpc>
                <a:spcPct val="107000"/>
              </a:lnSpc>
              <a:spcBef>
                <a:spcPts val="0"/>
              </a:spcBef>
              <a:spcAft>
                <a:spcPts val="0"/>
              </a:spcAft>
              <a:buClr>
                <a:schemeClr val="tx1"/>
              </a:buClr>
              <a:buFont typeface="+mj-lt"/>
              <a:buAutoNum type="arabicParenR"/>
            </a:pPr>
            <a:r>
              <a:rPr lang="en-GB" b="0" i="0" dirty="0">
                <a:solidFill>
                  <a:srgbClr val="1F1F1F"/>
                </a:solidFill>
                <a:effectLst/>
                <a:latin typeface="+mn-lt"/>
              </a:rPr>
              <a:t>Many object tracking methods have the ability to prevent background clutter by using a well-curated dataset that has a sparse background. </a:t>
            </a:r>
          </a:p>
          <a:p>
            <a:pPr marL="342900" marR="0" lvl="0" indent="-342900" rtl="0">
              <a:lnSpc>
                <a:spcPct val="107000"/>
              </a:lnSpc>
              <a:spcBef>
                <a:spcPts val="0"/>
              </a:spcBef>
              <a:spcAft>
                <a:spcPts val="0"/>
              </a:spcAft>
              <a:buClr>
                <a:schemeClr val="tx1"/>
              </a:buClr>
              <a:buFont typeface="+mj-lt"/>
              <a:buAutoNum type="arabicParenR"/>
            </a:pPr>
            <a:endParaRPr lang="en-GB" b="0" i="0" dirty="0">
              <a:solidFill>
                <a:srgbClr val="1F1F1F"/>
              </a:solidFill>
              <a:effectLst/>
              <a:latin typeface="+mn-lt"/>
            </a:endParaRPr>
          </a:p>
        </p:txBody>
      </p:sp>
    </p:spTree>
    <p:extLst>
      <p:ext uri="{BB962C8B-B14F-4D97-AF65-F5344CB8AC3E}">
        <p14:creationId xmlns:p14="http://schemas.microsoft.com/office/powerpoint/2010/main" val="2780452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BE9F59-5636-447C-BE67-4113E4B499EF}"/>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38</a:t>
            </a:fld>
            <a:endParaRPr lang="en-US"/>
          </a:p>
        </p:txBody>
      </p:sp>
      <p:sp>
        <p:nvSpPr>
          <p:cNvPr id="5" name="Title 1">
            <a:extLst>
              <a:ext uri="{FF2B5EF4-FFF2-40B4-BE49-F238E27FC236}">
                <a16:creationId xmlns:a16="http://schemas.microsoft.com/office/drawing/2014/main" id="{01E81BA3-358F-4DA7-BCD2-DEB69D52D730}"/>
              </a:ext>
            </a:extLst>
          </p:cNvPr>
          <p:cNvSpPr>
            <a:spLocks noGrp="1"/>
          </p:cNvSpPr>
          <p:nvPr>
            <p:ph type="title"/>
          </p:nvPr>
        </p:nvSpPr>
        <p:spPr>
          <a:xfrm>
            <a:off x="1143000" y="361950"/>
            <a:ext cx="3200400" cy="533400"/>
          </a:xfrm>
        </p:spPr>
        <p:txBody>
          <a:bodyPr/>
          <a:lstStyle/>
          <a:p>
            <a:r>
              <a:rPr lang="en-US" sz="3600" dirty="0">
                <a:solidFill>
                  <a:srgbClr val="005EA4"/>
                </a:solidFill>
                <a:latin typeface="Times New Roman" panose="02020603050405020304" pitchFamily="18" charset="0"/>
                <a:cs typeface="Times New Roman" panose="02020603050405020304" pitchFamily="18" charset="0"/>
              </a:rPr>
              <a:t>Disadvantages</a:t>
            </a:r>
          </a:p>
        </p:txBody>
      </p:sp>
      <p:sp>
        <p:nvSpPr>
          <p:cNvPr id="22" name="TextBox 21">
            <a:extLst>
              <a:ext uri="{FF2B5EF4-FFF2-40B4-BE49-F238E27FC236}">
                <a16:creationId xmlns:a16="http://schemas.microsoft.com/office/drawing/2014/main" id="{29ED5D68-E0FB-4332-8C63-FA2A2E53A9AE}"/>
              </a:ext>
            </a:extLst>
          </p:cNvPr>
          <p:cNvSpPr txBox="1"/>
          <p:nvPr/>
        </p:nvSpPr>
        <p:spPr>
          <a:xfrm>
            <a:off x="76200" y="1359665"/>
            <a:ext cx="8801100" cy="373885"/>
          </a:xfrm>
          <a:prstGeom prst="rect">
            <a:avLst/>
          </a:prstGeom>
          <a:noFill/>
        </p:spPr>
        <p:txBody>
          <a:bodyPr wrap="square">
            <a:spAutoFit/>
          </a:bodyPr>
          <a:lstStyle/>
          <a:p>
            <a:pPr marL="285750" marR="0" lvl="0" indent="-285750" rtl="0">
              <a:lnSpc>
                <a:spcPct val="107000"/>
              </a:lnSpc>
              <a:spcBef>
                <a:spcPts val="0"/>
              </a:spcBef>
              <a:spcAft>
                <a:spcPts val="0"/>
              </a:spcAft>
              <a:buFont typeface="Wingdings" panose="05000000000000000000" pitchFamily="2" charset="2"/>
              <a:buChar char="q"/>
            </a:pPr>
            <a:r>
              <a:rPr lang="en-GB" dirty="0"/>
              <a:t>Sometimes Tracking objects can be complex due to :</a:t>
            </a:r>
          </a:p>
        </p:txBody>
      </p:sp>
      <p:sp>
        <p:nvSpPr>
          <p:cNvPr id="8" name="مربع نص 7">
            <a:extLst>
              <a:ext uri="{FF2B5EF4-FFF2-40B4-BE49-F238E27FC236}">
                <a16:creationId xmlns:a16="http://schemas.microsoft.com/office/drawing/2014/main" id="{5A31A33C-9417-4FE7-8570-64EF3E1F8C01}"/>
              </a:ext>
            </a:extLst>
          </p:cNvPr>
          <p:cNvSpPr txBox="1"/>
          <p:nvPr/>
        </p:nvSpPr>
        <p:spPr>
          <a:xfrm>
            <a:off x="723900" y="1657350"/>
            <a:ext cx="7239000" cy="3371692"/>
          </a:xfrm>
          <a:prstGeom prst="rect">
            <a:avLst/>
          </a:prstGeom>
          <a:noFill/>
        </p:spPr>
        <p:txBody>
          <a:bodyPr wrap="square">
            <a:spAutoFit/>
          </a:bodyPr>
          <a:lstStyle/>
          <a:p>
            <a:pPr>
              <a:lnSpc>
                <a:spcPct val="150000"/>
              </a:lnSpc>
            </a:pPr>
            <a:r>
              <a:rPr lang="en-GB" dirty="0"/>
              <a:t>1. Noise in images.</a:t>
            </a:r>
          </a:p>
          <a:p>
            <a:pPr>
              <a:lnSpc>
                <a:spcPct val="150000"/>
              </a:lnSpc>
            </a:pPr>
            <a:r>
              <a:rPr lang="en-GB" dirty="0"/>
              <a:t>2. Complex object shapes.</a:t>
            </a:r>
          </a:p>
          <a:p>
            <a:pPr>
              <a:lnSpc>
                <a:spcPct val="150000"/>
              </a:lnSpc>
            </a:pPr>
            <a:r>
              <a:rPr lang="en-GB" dirty="0"/>
              <a:t>3. Real-time processing requirements.</a:t>
            </a:r>
          </a:p>
          <a:p>
            <a:pPr>
              <a:lnSpc>
                <a:spcPct val="150000"/>
              </a:lnSpc>
            </a:pPr>
            <a:r>
              <a:rPr lang="en-GB" dirty="0"/>
              <a:t>4. Complex object motion.</a:t>
            </a:r>
          </a:p>
          <a:p>
            <a:pPr>
              <a:lnSpc>
                <a:spcPct val="150000"/>
              </a:lnSpc>
            </a:pPr>
            <a:r>
              <a:rPr lang="en-GB" dirty="0"/>
              <a:t>6. Loss of information caused by projection of the 3D world on a 2D image.</a:t>
            </a:r>
          </a:p>
          <a:p>
            <a:pPr>
              <a:lnSpc>
                <a:spcPct val="150000"/>
              </a:lnSpc>
            </a:pPr>
            <a:r>
              <a:rPr lang="en-GB" dirty="0"/>
              <a:t>7. Scene illumination changes.</a:t>
            </a:r>
          </a:p>
          <a:p>
            <a:pPr>
              <a:lnSpc>
                <a:spcPct val="150000"/>
              </a:lnSpc>
            </a:pPr>
            <a:r>
              <a:rPr lang="en-GB" dirty="0"/>
              <a:t>8. Non rigid or articulated nature of objects.</a:t>
            </a:r>
          </a:p>
          <a:p>
            <a:pPr>
              <a:lnSpc>
                <a:spcPct val="150000"/>
              </a:lnSpc>
            </a:pPr>
            <a:r>
              <a:rPr lang="en-GB" dirty="0"/>
              <a:t>9. Partial and full object occlusions.</a:t>
            </a:r>
          </a:p>
        </p:txBody>
      </p:sp>
    </p:spTree>
    <p:extLst>
      <p:ext uri="{BB962C8B-B14F-4D97-AF65-F5344CB8AC3E}">
        <p14:creationId xmlns:p14="http://schemas.microsoft.com/office/powerpoint/2010/main" val="3291316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BE9F59-5636-447C-BE67-4113E4B499EF}"/>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39</a:t>
            </a:fld>
            <a:endParaRPr lang="en-US"/>
          </a:p>
        </p:txBody>
      </p:sp>
      <p:sp>
        <p:nvSpPr>
          <p:cNvPr id="5" name="Title 1">
            <a:extLst>
              <a:ext uri="{FF2B5EF4-FFF2-40B4-BE49-F238E27FC236}">
                <a16:creationId xmlns:a16="http://schemas.microsoft.com/office/drawing/2014/main" id="{01E81BA3-358F-4DA7-BCD2-DEB69D52D730}"/>
              </a:ext>
            </a:extLst>
          </p:cNvPr>
          <p:cNvSpPr>
            <a:spLocks noGrp="1"/>
          </p:cNvSpPr>
          <p:nvPr>
            <p:ph type="title"/>
          </p:nvPr>
        </p:nvSpPr>
        <p:spPr>
          <a:xfrm>
            <a:off x="1143000" y="361950"/>
            <a:ext cx="3200400" cy="533400"/>
          </a:xfrm>
        </p:spPr>
        <p:txBody>
          <a:bodyPr/>
          <a:lstStyle/>
          <a:p>
            <a:r>
              <a:rPr lang="en-US" sz="3600" dirty="0">
                <a:solidFill>
                  <a:srgbClr val="005EA4"/>
                </a:solidFill>
                <a:latin typeface="Times New Roman" panose="02020603050405020304" pitchFamily="18" charset="0"/>
                <a:cs typeface="Times New Roman" panose="02020603050405020304" pitchFamily="18" charset="0"/>
              </a:rPr>
              <a:t>Applications </a:t>
            </a:r>
          </a:p>
        </p:txBody>
      </p:sp>
      <p:sp>
        <p:nvSpPr>
          <p:cNvPr id="22" name="TextBox 21">
            <a:extLst>
              <a:ext uri="{FF2B5EF4-FFF2-40B4-BE49-F238E27FC236}">
                <a16:creationId xmlns:a16="http://schemas.microsoft.com/office/drawing/2014/main" id="{29ED5D68-E0FB-4332-8C63-FA2A2E53A9AE}"/>
              </a:ext>
            </a:extLst>
          </p:cNvPr>
          <p:cNvSpPr txBox="1"/>
          <p:nvPr/>
        </p:nvSpPr>
        <p:spPr>
          <a:xfrm>
            <a:off x="35560" y="1428750"/>
            <a:ext cx="8801100" cy="368755"/>
          </a:xfrm>
          <a:prstGeom prst="rect">
            <a:avLst/>
          </a:prstGeom>
          <a:noFill/>
        </p:spPr>
        <p:txBody>
          <a:bodyPr wrap="square">
            <a:spAutoFit/>
          </a:bodyPr>
          <a:lstStyle/>
          <a:p>
            <a:pPr marL="285750" marR="0" lvl="0" indent="-285750" rtl="0">
              <a:lnSpc>
                <a:spcPct val="107000"/>
              </a:lnSpc>
              <a:spcBef>
                <a:spcPts val="0"/>
              </a:spcBef>
              <a:spcAft>
                <a:spcPts val="0"/>
              </a:spcAft>
              <a:buFont typeface="Wingdings" panose="05000000000000000000" pitchFamily="2" charset="2"/>
              <a:buChar char="q"/>
            </a:pPr>
            <a:r>
              <a:rPr lang="en-US" b="1" dirty="0">
                <a:solidFill>
                  <a:srgbClr val="000000"/>
                </a:solidFill>
                <a:latin typeface="Times New Roman" panose="02020603050405020304" pitchFamily="18" charset="0"/>
                <a:cs typeface="+mn-cs"/>
              </a:rPr>
              <a:t>There are many</a:t>
            </a:r>
            <a:r>
              <a:rPr lang="en-GB" b="1" dirty="0">
                <a:solidFill>
                  <a:srgbClr val="000000"/>
                </a:solidFill>
                <a:latin typeface="Times New Roman" panose="02020603050405020304" pitchFamily="18" charset="0"/>
                <a:cs typeface="+mn-cs"/>
              </a:rPr>
              <a:t> possible different applications in Object tracking for example :</a:t>
            </a:r>
            <a:r>
              <a:rPr lang="en-US" b="1" dirty="0">
                <a:solidFill>
                  <a:srgbClr val="000000"/>
                </a:solidFill>
                <a:latin typeface="Times New Roman" panose="02020603050405020304" pitchFamily="18" charset="0"/>
                <a:cs typeface="+mn-cs"/>
              </a:rPr>
              <a:t> </a:t>
            </a:r>
          </a:p>
        </p:txBody>
      </p:sp>
      <p:sp>
        <p:nvSpPr>
          <p:cNvPr id="6" name="مربع نص 5">
            <a:extLst>
              <a:ext uri="{FF2B5EF4-FFF2-40B4-BE49-F238E27FC236}">
                <a16:creationId xmlns:a16="http://schemas.microsoft.com/office/drawing/2014/main" id="{892A3240-6C8A-4526-955F-6A387A9A8D00}"/>
              </a:ext>
            </a:extLst>
          </p:cNvPr>
          <p:cNvSpPr txBox="1"/>
          <p:nvPr/>
        </p:nvSpPr>
        <p:spPr>
          <a:xfrm>
            <a:off x="533400" y="1938206"/>
            <a:ext cx="8303260" cy="2862322"/>
          </a:xfrm>
          <a:prstGeom prst="rect">
            <a:avLst/>
          </a:prstGeom>
          <a:noFill/>
        </p:spPr>
        <p:txBody>
          <a:bodyPr wrap="square">
            <a:spAutoFit/>
          </a:bodyPr>
          <a:lstStyle/>
          <a:p>
            <a:pPr marL="342900" indent="-342900">
              <a:buAutoNum type="arabicPeriod"/>
            </a:pPr>
            <a:r>
              <a:rPr lang="en-GB" dirty="0">
                <a:solidFill>
                  <a:schemeClr val="tx1">
                    <a:lumMod val="95000"/>
                    <a:lumOff val="5000"/>
                  </a:schemeClr>
                </a:solidFill>
                <a:latin typeface="+mn-lt"/>
              </a:rPr>
              <a:t>M</a:t>
            </a:r>
            <a:r>
              <a:rPr lang="en-GB" b="0" i="0" dirty="0">
                <a:solidFill>
                  <a:schemeClr val="tx1">
                    <a:lumMod val="95000"/>
                    <a:lumOff val="5000"/>
                  </a:schemeClr>
                </a:solidFill>
                <a:effectLst/>
                <a:latin typeface="+mn-lt"/>
              </a:rPr>
              <a:t>otion-based recognition, that is, human identification based on gait, automatic object detection and counting how many people are in a certain area.</a:t>
            </a:r>
          </a:p>
          <a:p>
            <a:pPr marL="342900" indent="-342900">
              <a:buAutoNum type="arabicPeriod"/>
            </a:pPr>
            <a:endParaRPr lang="en-GB" b="0" i="0" dirty="0">
              <a:solidFill>
                <a:schemeClr val="tx1">
                  <a:lumMod val="95000"/>
                  <a:lumOff val="5000"/>
                </a:schemeClr>
              </a:solidFill>
              <a:effectLst/>
              <a:latin typeface="+mn-lt"/>
            </a:endParaRPr>
          </a:p>
          <a:p>
            <a:pPr marL="342900" indent="-342900">
              <a:buFontTx/>
              <a:buAutoNum type="arabicPeriod"/>
            </a:pPr>
            <a:r>
              <a:rPr lang="en-GB" dirty="0">
                <a:solidFill>
                  <a:schemeClr val="tx1">
                    <a:lumMod val="95000"/>
                    <a:lumOff val="5000"/>
                  </a:schemeClr>
                </a:solidFill>
                <a:latin typeface="+mn-lt"/>
              </a:rPr>
              <a:t>Automated surveillance, that is, monitoring a scene to detect suspicious   activities or unlikely events.</a:t>
            </a:r>
          </a:p>
          <a:p>
            <a:pPr marL="342900" indent="-342900">
              <a:buFontTx/>
              <a:buAutoNum type="arabicPeriod"/>
            </a:pPr>
            <a:endParaRPr lang="en-GB" dirty="0">
              <a:solidFill>
                <a:schemeClr val="tx1">
                  <a:lumMod val="95000"/>
                  <a:lumOff val="5000"/>
                </a:schemeClr>
              </a:solidFill>
              <a:latin typeface="+mn-lt"/>
            </a:endParaRPr>
          </a:p>
          <a:p>
            <a:pPr marL="342900" indent="-342900">
              <a:buAutoNum type="arabicPeriod"/>
            </a:pPr>
            <a:r>
              <a:rPr lang="en-GB" dirty="0">
                <a:solidFill>
                  <a:schemeClr val="tx1">
                    <a:lumMod val="95000"/>
                    <a:lumOff val="5000"/>
                  </a:schemeClr>
                </a:solidFill>
                <a:latin typeface="+mn-lt"/>
              </a:rPr>
              <a:t>T</a:t>
            </a:r>
            <a:r>
              <a:rPr lang="en-GB" b="0" i="0" dirty="0">
                <a:solidFill>
                  <a:schemeClr val="tx1">
                    <a:lumMod val="95000"/>
                    <a:lumOff val="5000"/>
                  </a:schemeClr>
                </a:solidFill>
                <a:effectLst/>
                <a:latin typeface="+mn-lt"/>
              </a:rPr>
              <a:t>raffic monitoring, that is, real-time gathering of traffic statistics to direct traffic flow.</a:t>
            </a:r>
          </a:p>
          <a:p>
            <a:pPr marL="342900" indent="-342900">
              <a:buAutoNum type="arabicPeriod"/>
            </a:pPr>
            <a:endParaRPr lang="en-GB" b="0" i="0" dirty="0">
              <a:solidFill>
                <a:schemeClr val="tx1">
                  <a:lumMod val="95000"/>
                  <a:lumOff val="5000"/>
                </a:schemeClr>
              </a:solidFill>
              <a:effectLst/>
              <a:latin typeface="+mn-lt"/>
            </a:endParaRPr>
          </a:p>
          <a:p>
            <a:pPr marL="342900" indent="-342900">
              <a:buAutoNum type="arabicPeriod"/>
            </a:pPr>
            <a:r>
              <a:rPr lang="en-GB" dirty="0">
                <a:solidFill>
                  <a:schemeClr val="tx1">
                    <a:lumMod val="95000"/>
                    <a:lumOff val="5000"/>
                  </a:schemeClr>
                </a:solidFill>
                <a:latin typeface="+mn-lt"/>
              </a:rPr>
              <a:t>V</a:t>
            </a:r>
            <a:r>
              <a:rPr lang="en-GB" b="0" i="0" dirty="0">
                <a:solidFill>
                  <a:schemeClr val="tx1">
                    <a:lumMod val="95000"/>
                    <a:lumOff val="5000"/>
                  </a:schemeClr>
                </a:solidFill>
                <a:effectLst/>
                <a:latin typeface="+mn-lt"/>
              </a:rPr>
              <a:t>ehicle navigation, that is, video-based path planning and obstacle avoidance capabilities.</a:t>
            </a:r>
          </a:p>
        </p:txBody>
      </p:sp>
    </p:spTree>
    <p:extLst>
      <p:ext uri="{BB962C8B-B14F-4D97-AF65-F5344CB8AC3E}">
        <p14:creationId xmlns:p14="http://schemas.microsoft.com/office/powerpoint/2010/main" val="1650818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723E9E-6AFD-454D-B010-30938CC4F941}"/>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4</a:t>
            </a:fld>
            <a:endParaRPr lang="en-US"/>
          </a:p>
        </p:txBody>
      </p:sp>
      <p:sp>
        <p:nvSpPr>
          <p:cNvPr id="11" name="Title 1">
            <a:extLst>
              <a:ext uri="{FF2B5EF4-FFF2-40B4-BE49-F238E27FC236}">
                <a16:creationId xmlns:a16="http://schemas.microsoft.com/office/drawing/2014/main" id="{A871FB74-EA80-475C-A2BA-8D507EE7A373}"/>
              </a:ext>
            </a:extLst>
          </p:cNvPr>
          <p:cNvSpPr>
            <a:spLocks noGrp="1"/>
          </p:cNvSpPr>
          <p:nvPr>
            <p:ph type="title"/>
          </p:nvPr>
        </p:nvSpPr>
        <p:spPr>
          <a:xfrm>
            <a:off x="1066800" y="277573"/>
            <a:ext cx="5254254" cy="6096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Object Tracing Applications</a:t>
            </a:r>
            <a:endParaRPr lang="ar-EG" sz="3200" dirty="0"/>
          </a:p>
        </p:txBody>
      </p:sp>
      <p:sp>
        <p:nvSpPr>
          <p:cNvPr id="2" name="مستطيل 1"/>
          <p:cNvSpPr/>
          <p:nvPr/>
        </p:nvSpPr>
        <p:spPr>
          <a:xfrm>
            <a:off x="609600" y="1472684"/>
            <a:ext cx="8229600" cy="3831818"/>
          </a:xfrm>
          <a:prstGeom prst="rect">
            <a:avLst/>
          </a:prstGeom>
        </p:spPr>
        <p:txBody>
          <a:bodyPr wrap="square">
            <a:spAutoFit/>
          </a:bodyPr>
          <a:lstStyle/>
          <a:p>
            <a:pPr>
              <a:lnSpc>
                <a:spcPct val="150000"/>
              </a:lnSpc>
            </a:pPr>
            <a:r>
              <a:rPr lang="en-US" b="1" dirty="0">
                <a:latin typeface="Times New Roman" pitchFamily="18" charset="0"/>
                <a:cs typeface="Times New Roman" panose="02020603050405020304" pitchFamily="18" charset="0"/>
              </a:rPr>
              <a:t>Applications of object Tracing </a:t>
            </a:r>
          </a:p>
          <a:p>
            <a:pPr marL="800100" lvl="1" indent="-342900">
              <a:lnSpc>
                <a:spcPct val="150000"/>
              </a:lnSpc>
              <a:buFont typeface="+mj-lt"/>
              <a:buAutoNum type="arabicPeriod"/>
            </a:pPr>
            <a:r>
              <a:rPr lang="en-US" dirty="0">
                <a:latin typeface="Times New Roman" pitchFamily="18" charset="0"/>
                <a:cs typeface="Times New Roman" pitchFamily="18" charset="0"/>
              </a:rPr>
              <a:t>Self  Driving Cars</a:t>
            </a:r>
            <a:endParaRPr lang="ar-EG" dirty="0">
              <a:latin typeface="Times New Roman" pitchFamily="18" charset="0"/>
              <a:cs typeface="Times New Roman" pitchFamily="18" charset="0"/>
            </a:endParaRPr>
          </a:p>
          <a:p>
            <a:pPr marL="800100" lvl="1" indent="-342900">
              <a:lnSpc>
                <a:spcPct val="150000"/>
              </a:lnSpc>
              <a:buFont typeface="+mj-lt"/>
              <a:buAutoNum type="arabicPeriod"/>
            </a:pPr>
            <a:r>
              <a:rPr lang="en-US" dirty="0">
                <a:latin typeface="Times New Roman" pitchFamily="18" charset="0"/>
                <a:cs typeface="Times New Roman" pitchFamily="18" charset="0"/>
              </a:rPr>
              <a:t>Ball Tracking in Sports</a:t>
            </a:r>
          </a:p>
          <a:p>
            <a:pPr marL="800100" lvl="1" indent="-342900">
              <a:lnSpc>
                <a:spcPct val="150000"/>
              </a:lnSpc>
              <a:buFont typeface="+mj-lt"/>
              <a:buAutoNum type="arabicPeriod"/>
            </a:pPr>
            <a:r>
              <a:rPr lang="en-US" dirty="0">
                <a:latin typeface="Times New Roman" pitchFamily="18" charset="0"/>
                <a:cs typeface="Times New Roman" pitchFamily="18" charset="0"/>
              </a:rPr>
              <a:t>surveillance and security</a:t>
            </a:r>
          </a:p>
          <a:p>
            <a:pPr marL="800100" lvl="1" indent="-342900">
              <a:lnSpc>
                <a:spcPct val="150000"/>
              </a:lnSpc>
              <a:buFont typeface="+mj-lt"/>
              <a:buAutoNum type="arabicPeriod"/>
            </a:pPr>
            <a:r>
              <a:rPr lang="en-US" dirty="0">
                <a:latin typeface="Times New Roman" pitchFamily="18" charset="0"/>
                <a:cs typeface="Times New Roman" pitchFamily="18" charset="0"/>
              </a:rPr>
              <a:t>traffic monitoring</a:t>
            </a:r>
          </a:p>
          <a:p>
            <a:pPr marL="800100" lvl="1" indent="-342900">
              <a:lnSpc>
                <a:spcPct val="150000"/>
              </a:lnSpc>
              <a:buFont typeface="+mj-lt"/>
              <a:buAutoNum type="arabicPeriod"/>
            </a:pPr>
            <a:r>
              <a:rPr lang="en-US" dirty="0">
                <a:latin typeface="Times New Roman" pitchFamily="18" charset="0"/>
                <a:cs typeface="Times New Roman" pitchFamily="18" charset="0"/>
              </a:rPr>
              <a:t>video communication</a:t>
            </a:r>
          </a:p>
          <a:p>
            <a:pPr marL="800100" lvl="1" indent="-342900">
              <a:lnSpc>
                <a:spcPct val="150000"/>
              </a:lnSpc>
              <a:buFont typeface="+mj-lt"/>
              <a:buAutoNum type="arabicPeriod"/>
            </a:pPr>
            <a:r>
              <a:rPr lang="en-US" dirty="0">
                <a:latin typeface="Times New Roman" pitchFamily="18" charset="0"/>
                <a:cs typeface="Times New Roman" pitchFamily="18" charset="0"/>
              </a:rPr>
              <a:t>robot vision</a:t>
            </a:r>
          </a:p>
          <a:p>
            <a:pPr marL="800100" lvl="1" indent="-342900">
              <a:lnSpc>
                <a:spcPct val="150000"/>
              </a:lnSpc>
              <a:buFont typeface="+mj-lt"/>
              <a:buAutoNum type="arabicPeriod"/>
            </a:pPr>
            <a:r>
              <a:rPr lang="en-US" dirty="0">
                <a:latin typeface="Times New Roman" pitchFamily="18" charset="0"/>
                <a:cs typeface="Times New Roman" pitchFamily="18" charset="0"/>
              </a:rPr>
              <a:t>animation</a:t>
            </a:r>
          </a:p>
          <a:p>
            <a:pPr marL="342900" indent="-342900">
              <a:lnSpc>
                <a:spcPct val="150000"/>
              </a:lnSpc>
              <a:buFont typeface="+mj-lt"/>
              <a:buAutoNum type="arabicPeriod"/>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73080361"/>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938BE-FD82-4633-8045-06EAD2F4E087}"/>
              </a:ext>
            </a:extLst>
          </p:cNvPr>
          <p:cNvSpPr>
            <a:spLocks noGrp="1"/>
          </p:cNvSpPr>
          <p:nvPr>
            <p:ph type="title"/>
          </p:nvPr>
        </p:nvSpPr>
        <p:spPr>
          <a:xfrm>
            <a:off x="1066800" y="361950"/>
            <a:ext cx="6553200" cy="609600"/>
          </a:xfrm>
        </p:spPr>
        <p:txBody>
          <a:bodyPr/>
          <a:lstStyle/>
          <a:p>
            <a:r>
              <a:rPr lang="en-GB" sz="3600" dirty="0">
                <a:solidFill>
                  <a:srgbClr val="005EA4"/>
                </a:solidFill>
                <a:latin typeface="Times New Roman" panose="02020603050405020304" pitchFamily="18" charset="0"/>
                <a:cs typeface="Times New Roman" panose="02020603050405020304" pitchFamily="18" charset="0"/>
              </a:rPr>
              <a:t>Conclusions</a:t>
            </a:r>
            <a:endParaRPr lang="ar-EG" sz="3600" dirty="0">
              <a:solidFill>
                <a:srgbClr val="005EA4"/>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50F56A0-92FA-4D59-9D75-197E0396F8A7}"/>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40</a:t>
            </a:fld>
            <a:endParaRPr lang="en-US"/>
          </a:p>
        </p:txBody>
      </p:sp>
      <p:sp>
        <p:nvSpPr>
          <p:cNvPr id="4" name="TextBox 3">
            <a:extLst>
              <a:ext uri="{FF2B5EF4-FFF2-40B4-BE49-F238E27FC236}">
                <a16:creationId xmlns:a16="http://schemas.microsoft.com/office/drawing/2014/main" id="{84260271-1883-4A3A-8540-F0961ACAB91D}"/>
              </a:ext>
            </a:extLst>
          </p:cNvPr>
          <p:cNvSpPr txBox="1"/>
          <p:nvPr/>
        </p:nvSpPr>
        <p:spPr>
          <a:xfrm>
            <a:off x="152400" y="1504950"/>
            <a:ext cx="8610600" cy="3539430"/>
          </a:xfrm>
          <a:prstGeom prst="rect">
            <a:avLst/>
          </a:prstGeom>
          <a:noFill/>
        </p:spPr>
        <p:txBody>
          <a:bodyPr wrap="square" rtlCol="1">
            <a:spAutoFit/>
          </a:bodyPr>
          <a:lstStyle/>
          <a:p>
            <a:pPr marL="285750" indent="-285750">
              <a:buFont typeface="Wingdings" panose="05000000000000000000" pitchFamily="2" charset="2"/>
              <a:buChar char="q"/>
            </a:pPr>
            <a:r>
              <a:rPr lang="en-GB" sz="1600" dirty="0">
                <a:latin typeface="+mj-lt"/>
                <a:cs typeface="Times New Roman" panose="02020603050405020304" pitchFamily="18" charset="0"/>
              </a:rPr>
              <a:t>Object tracking and detection is a subset of computer vision discipline, which aims to determine the whereabouts of an object in a series of video frames . </a:t>
            </a:r>
          </a:p>
          <a:p>
            <a:pPr marL="285750" indent="-285750">
              <a:buFont typeface="Wingdings" panose="05000000000000000000" pitchFamily="2" charset="2"/>
              <a:buChar char="q"/>
            </a:pPr>
            <a:endParaRPr lang="en-GB" sz="1600" dirty="0">
              <a:latin typeface="+mj-lt"/>
              <a:cs typeface="Times New Roman" panose="02020603050405020304" pitchFamily="18" charset="0"/>
            </a:endParaRPr>
          </a:p>
          <a:p>
            <a:pPr marL="285750" indent="-285750">
              <a:buFont typeface="Wingdings" panose="05000000000000000000" pitchFamily="2" charset="2"/>
              <a:buChar char="q"/>
            </a:pPr>
            <a:r>
              <a:rPr lang="en-GB" sz="1600" dirty="0">
                <a:latin typeface="+mj-lt"/>
                <a:cs typeface="Times New Roman" panose="02020603050405020304" pitchFamily="18" charset="0"/>
              </a:rPr>
              <a:t>A qualitative comparison has been done for different tracking techniques. Based on the acquired results, it is clear that occlusion is a persistent issue, and is arguably from amongst the most challenging matters with regards to object tracking.</a:t>
            </a:r>
          </a:p>
          <a:p>
            <a:pPr marL="285750" indent="-285750">
              <a:buFont typeface="Wingdings" panose="05000000000000000000" pitchFamily="2" charset="2"/>
              <a:buChar char="q"/>
            </a:pPr>
            <a:endParaRPr lang="en-GB" sz="1600" dirty="0">
              <a:latin typeface="+mj-lt"/>
              <a:cs typeface="Times New Roman" panose="02020603050405020304" pitchFamily="18" charset="0"/>
            </a:endParaRPr>
          </a:p>
          <a:p>
            <a:pPr marL="285750" indent="-285750">
              <a:buFont typeface="Wingdings" panose="05000000000000000000" pitchFamily="2" charset="2"/>
              <a:buChar char="q"/>
            </a:pPr>
            <a:r>
              <a:rPr lang="en-GB" sz="1600" dirty="0">
                <a:latin typeface="+mj-lt"/>
                <a:cs typeface="Times New Roman" panose="02020603050405020304" pitchFamily="18" charset="0"/>
              </a:rPr>
              <a:t>Moving object detection and tracking becomes attractive and crucial research topic for researchers since The appearance of many methods for the object detection and tracking.</a:t>
            </a:r>
          </a:p>
          <a:p>
            <a:pPr marL="285750" indent="-285750">
              <a:buFont typeface="Wingdings" panose="05000000000000000000" pitchFamily="2" charset="2"/>
              <a:buChar char="q"/>
            </a:pPr>
            <a:endParaRPr lang="en-GB" sz="1600" dirty="0">
              <a:latin typeface="+mj-lt"/>
              <a:cs typeface="Times New Roman" panose="02020603050405020304" pitchFamily="18" charset="0"/>
            </a:endParaRPr>
          </a:p>
          <a:p>
            <a:pPr marL="285750" indent="-285750">
              <a:buFont typeface="Wingdings" panose="05000000000000000000" pitchFamily="2" charset="2"/>
              <a:buChar char="q"/>
            </a:pPr>
            <a:r>
              <a:rPr lang="en-GB" sz="1600" dirty="0">
                <a:latin typeface="+mj-lt"/>
                <a:cs typeface="Times New Roman" panose="02020603050405020304" pitchFamily="18" charset="0"/>
              </a:rPr>
              <a:t>All the methods have their own advantages and disadvantages, and that's why object tracking single method cannot give good accuracy for different kind of videos with different situation like poor resolution, change in weather condition.</a:t>
            </a:r>
          </a:p>
          <a:p>
            <a:pPr marL="285750" indent="-285750">
              <a:buFont typeface="Wingdings" panose="05000000000000000000" pitchFamily="2" charset="2"/>
              <a:buChar char="q"/>
            </a:pPr>
            <a:endParaRPr lang="ar-EG" sz="1600" dirty="0">
              <a:latin typeface="+mj-lt"/>
              <a:cs typeface="Times New Roman" panose="02020603050405020304" pitchFamily="18" charset="0"/>
            </a:endParaRPr>
          </a:p>
        </p:txBody>
      </p:sp>
    </p:spTree>
    <p:extLst>
      <p:ext uri="{BB962C8B-B14F-4D97-AF65-F5344CB8AC3E}">
        <p14:creationId xmlns:p14="http://schemas.microsoft.com/office/powerpoint/2010/main" val="2893492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A77208-6EAE-4D41-AD1B-A82D72DA928C}"/>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41</a:t>
            </a:fld>
            <a:endParaRPr lang="en-US"/>
          </a:p>
        </p:txBody>
      </p:sp>
      <p:sp>
        <p:nvSpPr>
          <p:cNvPr id="9" name="TextBox 8">
            <a:extLst>
              <a:ext uri="{FF2B5EF4-FFF2-40B4-BE49-F238E27FC236}">
                <a16:creationId xmlns:a16="http://schemas.microsoft.com/office/drawing/2014/main" id="{600FD5DA-FADD-4353-A99D-8FD67EAC3745}"/>
              </a:ext>
            </a:extLst>
          </p:cNvPr>
          <p:cNvSpPr txBox="1"/>
          <p:nvPr/>
        </p:nvSpPr>
        <p:spPr>
          <a:xfrm>
            <a:off x="228600" y="1481611"/>
            <a:ext cx="8686800" cy="267765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Over the past few decades, object tracking has been an active research area in the field of computer vision. For tracking objects, object detection is the first step. Object detection and tracking has various practical applications, such as motion analysis, people and vehicle tracking, crowd analysis, etc. This paper presents a comprehensive review of popular object tracking concepts developed till date and discusses each concept</a:t>
            </a:r>
          </a:p>
        </p:txBody>
      </p:sp>
      <p:sp>
        <p:nvSpPr>
          <p:cNvPr id="8" name="Title 1">
            <a:extLst>
              <a:ext uri="{FF2B5EF4-FFF2-40B4-BE49-F238E27FC236}">
                <a16:creationId xmlns:a16="http://schemas.microsoft.com/office/drawing/2014/main" id="{19B213B7-671A-4D89-A7FA-A390BE42A938}"/>
              </a:ext>
            </a:extLst>
          </p:cNvPr>
          <p:cNvSpPr>
            <a:spLocks noGrp="1"/>
          </p:cNvSpPr>
          <p:nvPr>
            <p:ph type="title"/>
          </p:nvPr>
        </p:nvSpPr>
        <p:spPr>
          <a:xfrm>
            <a:off x="1066800" y="277573"/>
            <a:ext cx="5254254" cy="6096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Conclusion</a:t>
            </a:r>
            <a:endParaRPr lang="ar-EG" sz="3200" dirty="0"/>
          </a:p>
        </p:txBody>
      </p:sp>
    </p:spTree>
    <p:extLst>
      <p:ext uri="{BB962C8B-B14F-4D97-AF65-F5344CB8AC3E}">
        <p14:creationId xmlns:p14="http://schemas.microsoft.com/office/powerpoint/2010/main" val="632446224"/>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ABE34E-662A-4AC8-AB5A-5AA1930E0793}"/>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42</a:t>
            </a:fld>
            <a:endParaRPr lang="en-US"/>
          </a:p>
        </p:txBody>
      </p:sp>
      <p:sp>
        <p:nvSpPr>
          <p:cNvPr id="10" name="Slide Number Placeholder 8">
            <a:extLst>
              <a:ext uri="{FF2B5EF4-FFF2-40B4-BE49-F238E27FC236}">
                <a16:creationId xmlns:a16="http://schemas.microsoft.com/office/drawing/2014/main" id="{8EC65F4D-743A-494D-83DE-0D4E56D59D7C}"/>
              </a:ext>
            </a:extLst>
          </p:cNvPr>
          <p:cNvSpPr txBox="1">
            <a:spLocks/>
          </p:cNvSpPr>
          <p:nvPr/>
        </p:nvSpPr>
        <p:spPr>
          <a:xfrm>
            <a:off x="0" y="1123950"/>
            <a:ext cx="533400" cy="182563"/>
          </a:xfrm>
          <a:prstGeom prst="rect">
            <a:avLst/>
          </a:prstGeom>
        </p:spPr>
        <p:txBody>
          <a:bodyPr vert="horz" anchor="ctr" anchorCtr="0">
            <a:normAutofit fontScale="47500" lnSpcReduction="20000"/>
          </a:bodyPr>
          <a:lstStyle>
            <a:defPPr>
              <a:defRPr lang="en-US"/>
            </a:defPPr>
            <a:lvl1pPr algn="ctr" rtl="0" fontAlgn="auto">
              <a:spcBef>
                <a:spcPts val="0"/>
              </a:spcBef>
              <a:spcAft>
                <a:spcPts val="0"/>
              </a:spcAft>
              <a:defRPr sz="1400" b="1" kern="1200">
                <a:solidFill>
                  <a:srgbClr val="FFFFFF"/>
                </a:solidFill>
                <a:latin typeface="+mn-lt"/>
                <a:ea typeface="+mn-ea"/>
                <a:cs typeface="+mn-cs"/>
              </a:defRPr>
            </a:lvl1pPr>
            <a:lvl2pPr marL="457200" algn="l" rtl="0" fontAlgn="base">
              <a:spcBef>
                <a:spcPct val="0"/>
              </a:spcBef>
              <a:spcAft>
                <a:spcPct val="0"/>
              </a:spcAft>
              <a:defRPr kern="1200">
                <a:solidFill>
                  <a:schemeClr val="tx1"/>
                </a:solidFill>
                <a:latin typeface="Tw Cen MT" pitchFamily="34" charset="0"/>
                <a:ea typeface="+mn-ea"/>
                <a:cs typeface="Arial" charset="0"/>
              </a:defRPr>
            </a:lvl2pPr>
            <a:lvl3pPr marL="914400" algn="l" rtl="0" fontAlgn="base">
              <a:spcBef>
                <a:spcPct val="0"/>
              </a:spcBef>
              <a:spcAft>
                <a:spcPct val="0"/>
              </a:spcAft>
              <a:defRPr kern="1200">
                <a:solidFill>
                  <a:schemeClr val="tx1"/>
                </a:solidFill>
                <a:latin typeface="Tw Cen MT" pitchFamily="34" charset="0"/>
                <a:ea typeface="+mn-ea"/>
                <a:cs typeface="Arial" charset="0"/>
              </a:defRPr>
            </a:lvl3pPr>
            <a:lvl4pPr marL="1371600" algn="l" rtl="0" fontAlgn="base">
              <a:spcBef>
                <a:spcPct val="0"/>
              </a:spcBef>
              <a:spcAft>
                <a:spcPct val="0"/>
              </a:spcAft>
              <a:defRPr kern="1200">
                <a:solidFill>
                  <a:schemeClr val="tx1"/>
                </a:solidFill>
                <a:latin typeface="Tw Cen MT" pitchFamily="34" charset="0"/>
                <a:ea typeface="+mn-ea"/>
                <a:cs typeface="Arial" charset="0"/>
              </a:defRPr>
            </a:lvl4pPr>
            <a:lvl5pPr marL="1828800" algn="l" rtl="0" fontAlgn="base">
              <a:spcBef>
                <a:spcPct val="0"/>
              </a:spcBef>
              <a:spcAft>
                <a:spcPct val="0"/>
              </a:spcAft>
              <a:defRPr kern="1200">
                <a:solidFill>
                  <a:schemeClr val="tx1"/>
                </a:solidFill>
                <a:latin typeface="Tw Cen MT" pitchFamily="34" charset="0"/>
                <a:ea typeface="+mn-ea"/>
                <a:cs typeface="Arial" charset="0"/>
              </a:defRPr>
            </a:lvl5pPr>
            <a:lvl6pPr marL="2286000" algn="l" defTabSz="914400" rtl="0" eaLnBrk="1" latinLnBrk="0" hangingPunct="1">
              <a:defRPr kern="1200">
                <a:solidFill>
                  <a:schemeClr val="tx1"/>
                </a:solidFill>
                <a:latin typeface="Tw Cen MT" pitchFamily="34" charset="0"/>
                <a:ea typeface="+mn-ea"/>
                <a:cs typeface="Arial" charset="0"/>
              </a:defRPr>
            </a:lvl6pPr>
            <a:lvl7pPr marL="2743200" algn="l" defTabSz="914400" rtl="0" eaLnBrk="1" latinLnBrk="0" hangingPunct="1">
              <a:defRPr kern="1200">
                <a:solidFill>
                  <a:schemeClr val="tx1"/>
                </a:solidFill>
                <a:latin typeface="Tw Cen MT" pitchFamily="34" charset="0"/>
                <a:ea typeface="+mn-ea"/>
                <a:cs typeface="Arial" charset="0"/>
              </a:defRPr>
            </a:lvl7pPr>
            <a:lvl8pPr marL="3200400" algn="l" defTabSz="914400" rtl="0" eaLnBrk="1" latinLnBrk="0" hangingPunct="1">
              <a:defRPr kern="1200">
                <a:solidFill>
                  <a:schemeClr val="tx1"/>
                </a:solidFill>
                <a:latin typeface="Tw Cen MT" pitchFamily="34" charset="0"/>
                <a:ea typeface="+mn-ea"/>
                <a:cs typeface="Arial" charset="0"/>
              </a:defRPr>
            </a:lvl8pPr>
            <a:lvl9pPr marL="3657600" algn="l" defTabSz="914400" rtl="0" eaLnBrk="1" latinLnBrk="0" hangingPunct="1">
              <a:defRPr kern="1200">
                <a:solidFill>
                  <a:schemeClr val="tx1"/>
                </a:solidFill>
                <a:latin typeface="Tw Cen MT" pitchFamily="34" charset="0"/>
                <a:ea typeface="+mn-ea"/>
                <a:cs typeface="Arial" charset="0"/>
              </a:defRPr>
            </a:lvl9pPr>
          </a:lstStyle>
          <a:p>
            <a:pPr>
              <a:defRPr/>
            </a:pPr>
            <a:fld id="{7C8AB547-9C1F-414B-B3AA-CAF45CA5E9D5}" type="slidenum">
              <a:rPr lang="en-US" smtClean="0"/>
              <a:pPr>
                <a:defRPr/>
              </a:pPr>
              <a:t>42</a:t>
            </a:fld>
            <a:endParaRPr lang="en-US"/>
          </a:p>
        </p:txBody>
      </p:sp>
      <p:sp>
        <p:nvSpPr>
          <p:cNvPr id="11" name="Title 3">
            <a:extLst>
              <a:ext uri="{FF2B5EF4-FFF2-40B4-BE49-F238E27FC236}">
                <a16:creationId xmlns:a16="http://schemas.microsoft.com/office/drawing/2014/main" id="{307C1B69-4361-4397-A8DB-BFB5E613EF67}"/>
              </a:ext>
            </a:extLst>
          </p:cNvPr>
          <p:cNvSpPr txBox="1">
            <a:spLocks/>
          </p:cNvSpPr>
          <p:nvPr/>
        </p:nvSpPr>
        <p:spPr bwMode="auto">
          <a:xfrm>
            <a:off x="1115616" y="268242"/>
            <a:ext cx="623788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w Cen MT" pitchFamily="34" charset="0"/>
              </a:defRPr>
            </a:lvl2pPr>
            <a:lvl3pPr algn="l" rtl="0" fontAlgn="base">
              <a:spcBef>
                <a:spcPct val="0"/>
              </a:spcBef>
              <a:spcAft>
                <a:spcPct val="0"/>
              </a:spcAft>
              <a:defRPr sz="4200">
                <a:solidFill>
                  <a:schemeClr val="tx2"/>
                </a:solidFill>
                <a:latin typeface="Tw Cen MT" pitchFamily="34" charset="0"/>
              </a:defRPr>
            </a:lvl3pPr>
            <a:lvl4pPr algn="l" rtl="0" fontAlgn="base">
              <a:spcBef>
                <a:spcPct val="0"/>
              </a:spcBef>
              <a:spcAft>
                <a:spcPct val="0"/>
              </a:spcAft>
              <a:defRPr sz="4200">
                <a:solidFill>
                  <a:schemeClr val="tx2"/>
                </a:solidFill>
                <a:latin typeface="Tw Cen MT" pitchFamily="34" charset="0"/>
              </a:defRPr>
            </a:lvl4pPr>
            <a:lvl5pPr algn="l" rtl="0" fontAlgn="base">
              <a:spcBef>
                <a:spcPct val="0"/>
              </a:spcBef>
              <a:spcAft>
                <a:spcPct val="0"/>
              </a:spcAft>
              <a:defRPr sz="4200">
                <a:solidFill>
                  <a:schemeClr val="tx2"/>
                </a:solidFill>
                <a:latin typeface="Tw Cen MT" pitchFamily="34" charset="0"/>
              </a:defRPr>
            </a:lvl5pPr>
            <a:lvl6pPr marL="457200" algn="l" rtl="0" fontAlgn="base">
              <a:spcBef>
                <a:spcPct val="0"/>
              </a:spcBef>
              <a:spcAft>
                <a:spcPct val="0"/>
              </a:spcAft>
              <a:defRPr sz="4200">
                <a:solidFill>
                  <a:schemeClr val="tx2"/>
                </a:solidFill>
                <a:latin typeface="Tw Cen MT" pitchFamily="34" charset="0"/>
              </a:defRPr>
            </a:lvl6pPr>
            <a:lvl7pPr marL="914400" algn="l" rtl="0" fontAlgn="base">
              <a:spcBef>
                <a:spcPct val="0"/>
              </a:spcBef>
              <a:spcAft>
                <a:spcPct val="0"/>
              </a:spcAft>
              <a:defRPr sz="4200">
                <a:solidFill>
                  <a:schemeClr val="tx2"/>
                </a:solidFill>
                <a:latin typeface="Tw Cen MT" pitchFamily="34" charset="0"/>
              </a:defRPr>
            </a:lvl7pPr>
            <a:lvl8pPr marL="1371600" algn="l" rtl="0" fontAlgn="base">
              <a:spcBef>
                <a:spcPct val="0"/>
              </a:spcBef>
              <a:spcAft>
                <a:spcPct val="0"/>
              </a:spcAft>
              <a:defRPr sz="4200">
                <a:solidFill>
                  <a:schemeClr val="tx2"/>
                </a:solidFill>
                <a:latin typeface="Tw Cen MT" pitchFamily="34" charset="0"/>
              </a:defRPr>
            </a:lvl8pPr>
            <a:lvl9pPr marL="1828800" algn="l" rtl="0" fontAlgn="base">
              <a:spcBef>
                <a:spcPct val="0"/>
              </a:spcBef>
              <a:spcAft>
                <a:spcPct val="0"/>
              </a:spcAft>
              <a:defRPr sz="4200">
                <a:solidFill>
                  <a:schemeClr val="tx2"/>
                </a:solidFill>
                <a:latin typeface="Tw Cen MT" pitchFamily="34" charset="0"/>
              </a:defRPr>
            </a:lvl9pPr>
            <a:extLst/>
          </a:lstStyle>
          <a:p>
            <a:pPr>
              <a:lnSpc>
                <a:spcPct val="90000"/>
              </a:lnSpc>
              <a:defRPr/>
            </a:pPr>
            <a:r>
              <a:rPr lang="en-GB" sz="3600" b="1" dirty="0">
                <a:solidFill>
                  <a:schemeClr val="accent1">
                    <a:lumMod val="50000"/>
                  </a:schemeClr>
                </a:solidFill>
                <a:latin typeface="Times New Roman" panose="02020603050405020304" pitchFamily="18" charset="0"/>
                <a:cs typeface="Times New Roman" panose="02020603050405020304" pitchFamily="18" charset="0"/>
              </a:rPr>
              <a:t>Thanks and Acknowledgement</a:t>
            </a:r>
            <a:endParaRPr 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583F86A7-485A-42CC-9196-CBB322B8CE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3156" y="1606749"/>
            <a:ext cx="3659510" cy="1930002"/>
          </a:xfrm>
          <a:prstGeom prst="rect">
            <a:avLst/>
          </a:prstGeom>
        </p:spPr>
      </p:pic>
      <p:sp>
        <p:nvSpPr>
          <p:cNvPr id="13" name="TextBox 12">
            <a:extLst>
              <a:ext uri="{FF2B5EF4-FFF2-40B4-BE49-F238E27FC236}">
                <a16:creationId xmlns:a16="http://schemas.microsoft.com/office/drawing/2014/main" id="{9B6EBF54-32A9-42A7-9FCC-0284355C6D82}"/>
              </a:ext>
            </a:extLst>
          </p:cNvPr>
          <p:cNvSpPr txBox="1"/>
          <p:nvPr/>
        </p:nvSpPr>
        <p:spPr>
          <a:xfrm>
            <a:off x="2446471" y="979665"/>
            <a:ext cx="3713552" cy="1107996"/>
          </a:xfrm>
          <a:prstGeom prst="rect">
            <a:avLst/>
          </a:prstGeom>
          <a:noFill/>
        </p:spPr>
        <p:txBody>
          <a:bodyPr wrap="square" rtlCol="1">
            <a:spAutoFit/>
          </a:bodyPr>
          <a:lstStyle/>
          <a:p>
            <a:r>
              <a:rPr lang="en-US" sz="5400" b="1" dirty="0">
                <a:solidFill>
                  <a:srgbClr val="0070C0"/>
                </a:solidFill>
                <a:latin typeface="Times New Roman" panose="02020603050405020304" pitchFamily="18" charset="0"/>
                <a:cs typeface="Times New Roman" panose="02020603050405020304" pitchFamily="18" charset="0"/>
              </a:rPr>
              <a:t>Thank </a:t>
            </a:r>
            <a:r>
              <a:rPr lang="en-US" sz="6600" b="1" dirty="0">
                <a:solidFill>
                  <a:srgbClr val="0070C0"/>
                </a:solidFill>
                <a:latin typeface="Times New Roman" panose="02020603050405020304" pitchFamily="18" charset="0"/>
                <a:cs typeface="Times New Roman" panose="02020603050405020304" pitchFamily="18" charset="0"/>
              </a:rPr>
              <a:t>you</a:t>
            </a:r>
            <a:r>
              <a:rPr lang="en-US" sz="5400" b="1" dirty="0">
                <a:solidFill>
                  <a:srgbClr val="0070C0"/>
                </a:solidFill>
                <a:latin typeface="Times New Roman" panose="02020603050405020304" pitchFamily="18" charset="0"/>
                <a:cs typeface="Times New Roman" panose="02020603050405020304" pitchFamily="18" charset="0"/>
              </a:rPr>
              <a:t> </a:t>
            </a:r>
            <a:endParaRPr lang="ar-EG" sz="5400" b="1" dirty="0">
              <a:solidFill>
                <a:srgbClr val="0070C0"/>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EA64B958-DE34-4E70-9827-4A14FCED95DF}"/>
              </a:ext>
            </a:extLst>
          </p:cNvPr>
          <p:cNvSpPr txBox="1">
            <a:spLocks/>
          </p:cNvSpPr>
          <p:nvPr/>
        </p:nvSpPr>
        <p:spPr>
          <a:xfrm>
            <a:off x="0" y="1123950"/>
            <a:ext cx="533400" cy="182563"/>
          </a:xfrm>
          <a:prstGeom prst="rect">
            <a:avLst/>
          </a:prstGeom>
        </p:spPr>
        <p:txBody>
          <a:bodyPr vert="horz" anchor="ctr" anchorCtr="0">
            <a:normAutofit fontScale="47500" lnSpcReduction="20000"/>
          </a:bodyPr>
          <a:lstStyle>
            <a:defPPr>
              <a:defRPr lang="en-US"/>
            </a:defPPr>
            <a:lvl1pPr algn="ctr" rtl="0" fontAlgn="auto">
              <a:spcBef>
                <a:spcPts val="0"/>
              </a:spcBef>
              <a:spcAft>
                <a:spcPts val="0"/>
              </a:spcAft>
              <a:defRPr sz="1400" b="1" kern="1200">
                <a:solidFill>
                  <a:srgbClr val="FFFFFF"/>
                </a:solidFill>
                <a:latin typeface="+mn-lt"/>
                <a:ea typeface="+mn-ea"/>
                <a:cs typeface="+mn-cs"/>
              </a:defRPr>
            </a:lvl1pPr>
            <a:lvl2pPr marL="457200" algn="l" rtl="0" fontAlgn="base">
              <a:spcBef>
                <a:spcPct val="0"/>
              </a:spcBef>
              <a:spcAft>
                <a:spcPct val="0"/>
              </a:spcAft>
              <a:defRPr kern="1200">
                <a:solidFill>
                  <a:schemeClr val="tx1"/>
                </a:solidFill>
                <a:latin typeface="Tw Cen MT" pitchFamily="34" charset="0"/>
                <a:ea typeface="+mn-ea"/>
                <a:cs typeface="Arial" charset="0"/>
              </a:defRPr>
            </a:lvl2pPr>
            <a:lvl3pPr marL="914400" algn="l" rtl="0" fontAlgn="base">
              <a:spcBef>
                <a:spcPct val="0"/>
              </a:spcBef>
              <a:spcAft>
                <a:spcPct val="0"/>
              </a:spcAft>
              <a:defRPr kern="1200">
                <a:solidFill>
                  <a:schemeClr val="tx1"/>
                </a:solidFill>
                <a:latin typeface="Tw Cen MT" pitchFamily="34" charset="0"/>
                <a:ea typeface="+mn-ea"/>
                <a:cs typeface="Arial" charset="0"/>
              </a:defRPr>
            </a:lvl3pPr>
            <a:lvl4pPr marL="1371600" algn="l" rtl="0" fontAlgn="base">
              <a:spcBef>
                <a:spcPct val="0"/>
              </a:spcBef>
              <a:spcAft>
                <a:spcPct val="0"/>
              </a:spcAft>
              <a:defRPr kern="1200">
                <a:solidFill>
                  <a:schemeClr val="tx1"/>
                </a:solidFill>
                <a:latin typeface="Tw Cen MT" pitchFamily="34" charset="0"/>
                <a:ea typeface="+mn-ea"/>
                <a:cs typeface="Arial" charset="0"/>
              </a:defRPr>
            </a:lvl4pPr>
            <a:lvl5pPr marL="1828800" algn="l" rtl="0" fontAlgn="base">
              <a:spcBef>
                <a:spcPct val="0"/>
              </a:spcBef>
              <a:spcAft>
                <a:spcPct val="0"/>
              </a:spcAft>
              <a:defRPr kern="1200">
                <a:solidFill>
                  <a:schemeClr val="tx1"/>
                </a:solidFill>
                <a:latin typeface="Tw Cen MT" pitchFamily="34" charset="0"/>
                <a:ea typeface="+mn-ea"/>
                <a:cs typeface="Arial" charset="0"/>
              </a:defRPr>
            </a:lvl5pPr>
            <a:lvl6pPr marL="2286000" algn="l" defTabSz="914400" rtl="0" eaLnBrk="1" latinLnBrk="0" hangingPunct="1">
              <a:defRPr kern="1200">
                <a:solidFill>
                  <a:schemeClr val="tx1"/>
                </a:solidFill>
                <a:latin typeface="Tw Cen MT" pitchFamily="34" charset="0"/>
                <a:ea typeface="+mn-ea"/>
                <a:cs typeface="Arial" charset="0"/>
              </a:defRPr>
            </a:lvl6pPr>
            <a:lvl7pPr marL="2743200" algn="l" defTabSz="914400" rtl="0" eaLnBrk="1" latinLnBrk="0" hangingPunct="1">
              <a:defRPr kern="1200">
                <a:solidFill>
                  <a:schemeClr val="tx1"/>
                </a:solidFill>
                <a:latin typeface="Tw Cen MT" pitchFamily="34" charset="0"/>
                <a:ea typeface="+mn-ea"/>
                <a:cs typeface="Arial" charset="0"/>
              </a:defRPr>
            </a:lvl7pPr>
            <a:lvl8pPr marL="3200400" algn="l" defTabSz="914400" rtl="0" eaLnBrk="1" latinLnBrk="0" hangingPunct="1">
              <a:defRPr kern="1200">
                <a:solidFill>
                  <a:schemeClr val="tx1"/>
                </a:solidFill>
                <a:latin typeface="Tw Cen MT" pitchFamily="34" charset="0"/>
                <a:ea typeface="+mn-ea"/>
                <a:cs typeface="Arial" charset="0"/>
              </a:defRPr>
            </a:lvl8pPr>
            <a:lvl9pPr marL="3657600" algn="l" defTabSz="914400" rtl="0" eaLnBrk="1" latinLnBrk="0" hangingPunct="1">
              <a:defRPr kern="1200">
                <a:solidFill>
                  <a:schemeClr val="tx1"/>
                </a:solidFill>
                <a:latin typeface="Tw Cen MT" pitchFamily="34" charset="0"/>
                <a:ea typeface="+mn-ea"/>
                <a:cs typeface="Arial" charset="0"/>
              </a:defRPr>
            </a:lvl9pPr>
          </a:lstStyle>
          <a:p>
            <a:pPr>
              <a:defRPr/>
            </a:pPr>
            <a:fld id="{7C8AB547-9C1F-414B-B3AA-CAF45CA5E9D5}" type="slidenum">
              <a:rPr lang="en-US" smtClean="0"/>
              <a:pPr>
                <a:defRPr/>
              </a:pPr>
              <a:t>42</a:t>
            </a:fld>
            <a:endParaRPr lang="en-US"/>
          </a:p>
        </p:txBody>
      </p:sp>
      <p:pic>
        <p:nvPicPr>
          <p:cNvPr id="15" name="Picture 14">
            <a:extLst>
              <a:ext uri="{FF2B5EF4-FFF2-40B4-BE49-F238E27FC236}">
                <a16:creationId xmlns:a16="http://schemas.microsoft.com/office/drawing/2014/main" id="{D2CA8426-F304-44BE-B6D9-ECB865E22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5173" y="3192009"/>
            <a:ext cx="6172829" cy="1754471"/>
          </a:xfrm>
          <a:prstGeom prst="rect">
            <a:avLst/>
          </a:prstGeom>
        </p:spPr>
      </p:pic>
      <p:pic>
        <p:nvPicPr>
          <p:cNvPr id="16" name="Picture 15">
            <a:extLst>
              <a:ext uri="{FF2B5EF4-FFF2-40B4-BE49-F238E27FC236}">
                <a16:creationId xmlns:a16="http://schemas.microsoft.com/office/drawing/2014/main" id="{2F5D4B14-1961-4517-B251-7F0793C875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7754" y="1306513"/>
            <a:ext cx="1650910" cy="1981093"/>
          </a:xfrm>
          <a:prstGeom prst="ellipse">
            <a:avLst/>
          </a:prstGeom>
          <a:ln>
            <a:noFill/>
          </a:ln>
          <a:effectLst>
            <a:softEdge rad="112500"/>
          </a:effectLst>
        </p:spPr>
      </p:pic>
      <p:sp>
        <p:nvSpPr>
          <p:cNvPr id="17" name="Rectangle 16">
            <a:extLst>
              <a:ext uri="{FF2B5EF4-FFF2-40B4-BE49-F238E27FC236}">
                <a16:creationId xmlns:a16="http://schemas.microsoft.com/office/drawing/2014/main" id="{E71FA872-76E5-474F-BCFF-FD97697AA7A9}"/>
              </a:ext>
            </a:extLst>
          </p:cNvPr>
          <p:cNvSpPr/>
          <p:nvPr/>
        </p:nvSpPr>
        <p:spPr>
          <a:xfrm>
            <a:off x="139585" y="1719398"/>
            <a:ext cx="4550466" cy="2477601"/>
          </a:xfrm>
          <a:prstGeom prst="rect">
            <a:avLst/>
          </a:prstGeom>
        </p:spPr>
        <p:txBody>
          <a:bodyPr wrap="square">
            <a:spAutoFit/>
          </a:bodyPr>
          <a:lstStyle/>
          <a:p>
            <a:r>
              <a:rPr lang="en-US" sz="1200" b="1" dirty="0">
                <a:latin typeface="Times New Roman" panose="02020603050405020304" pitchFamily="18" charset="0"/>
                <a:cs typeface="Times New Roman" panose="02020603050405020304" pitchFamily="18" charset="0"/>
              </a:rPr>
              <a:t>Dr. Ahmed A. </a:t>
            </a:r>
            <a:r>
              <a:rPr lang="en-US" sz="1200" b="1" dirty="0" err="1">
                <a:latin typeface="Times New Roman" panose="02020603050405020304" pitchFamily="18" charset="0"/>
                <a:cs typeface="Times New Roman" panose="02020603050405020304" pitchFamily="18" charset="0"/>
              </a:rPr>
              <a:t>Elngar</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Ph.D</a:t>
            </a:r>
            <a:r>
              <a:rPr lang="en-US" sz="1200" b="1" dirty="0">
                <a:latin typeface="Times New Roman" panose="02020603050405020304" pitchFamily="18" charset="0"/>
                <a:cs typeface="Times New Roman" panose="02020603050405020304" pitchFamily="18" charset="0"/>
              </a:rPr>
              <a:t>)</a:t>
            </a:r>
            <a:br>
              <a:rPr lang="en-US" sz="1200" b="1" dirty="0">
                <a:solidFill>
                  <a:srgbClr val="290AE2"/>
                </a:solidFill>
                <a:latin typeface="Times New Roman" panose="02020603050405020304" pitchFamily="18" charset="0"/>
                <a:cs typeface="Times New Roman" panose="02020603050405020304" pitchFamily="18" charset="0"/>
              </a:rPr>
            </a:br>
            <a:r>
              <a:rPr lang="en-US" sz="1200" b="1" dirty="0">
                <a:solidFill>
                  <a:srgbClr val="FF0000"/>
                </a:solidFill>
                <a:latin typeface="Times New Roman" panose="02020603050405020304" pitchFamily="18" charset="0"/>
                <a:cs typeface="Times New Roman" panose="02020603050405020304" pitchFamily="18" charset="0"/>
              </a:rPr>
              <a:t>Assistant Professor </a:t>
            </a:r>
            <a:br>
              <a:rPr lang="en-US" sz="1200" b="1" dirty="0">
                <a:solidFill>
                  <a:srgbClr val="290AE2"/>
                </a:solidFill>
                <a:latin typeface="Times New Roman" panose="02020603050405020304" pitchFamily="18" charset="0"/>
                <a:cs typeface="Times New Roman" panose="02020603050405020304" pitchFamily="18" charset="0"/>
              </a:rPr>
            </a:br>
            <a:r>
              <a:rPr lang="en-US" sz="1200" b="1" dirty="0">
                <a:solidFill>
                  <a:srgbClr val="C00000"/>
                </a:solidFill>
                <a:latin typeface="Times New Roman" panose="02020603050405020304" pitchFamily="18" charset="0"/>
                <a:cs typeface="Times New Roman" panose="02020603050405020304" pitchFamily="18" charset="0"/>
              </a:rPr>
              <a:t>Faculty of Computers &amp; Artificial Intelligence</a:t>
            </a:r>
          </a:p>
          <a:p>
            <a:r>
              <a:rPr lang="en-US" sz="1200" b="1" dirty="0">
                <a:solidFill>
                  <a:srgbClr val="FF0066"/>
                </a:solidFill>
                <a:latin typeface="Times New Roman" panose="02020603050405020304" pitchFamily="18" charset="0"/>
                <a:cs typeface="Times New Roman" panose="02020603050405020304" pitchFamily="18" charset="0"/>
              </a:rPr>
              <a:t>Beni-</a:t>
            </a:r>
            <a:r>
              <a:rPr lang="en-US" sz="1200" b="1" dirty="0" err="1">
                <a:solidFill>
                  <a:srgbClr val="FF0066"/>
                </a:solidFill>
                <a:latin typeface="Times New Roman" panose="02020603050405020304" pitchFamily="18" charset="0"/>
                <a:cs typeface="Times New Roman" panose="02020603050405020304" pitchFamily="18" charset="0"/>
              </a:rPr>
              <a:t>Suef</a:t>
            </a:r>
            <a:r>
              <a:rPr lang="en-US" sz="1200" b="1" dirty="0">
                <a:solidFill>
                  <a:srgbClr val="FF0066"/>
                </a:solidFill>
                <a:latin typeface="Times New Roman" panose="02020603050405020304" pitchFamily="18" charset="0"/>
                <a:cs typeface="Times New Roman" panose="02020603050405020304" pitchFamily="18" charset="0"/>
              </a:rPr>
              <a:t> University, Beni </a:t>
            </a:r>
            <a:r>
              <a:rPr lang="en-US" sz="1200" b="1" dirty="0" err="1">
                <a:solidFill>
                  <a:srgbClr val="FF0066"/>
                </a:solidFill>
                <a:latin typeface="Times New Roman" panose="02020603050405020304" pitchFamily="18" charset="0"/>
                <a:cs typeface="Times New Roman" panose="02020603050405020304" pitchFamily="18" charset="0"/>
              </a:rPr>
              <a:t>Suef</a:t>
            </a:r>
            <a:r>
              <a:rPr lang="en-US" sz="1200" b="1" dirty="0">
                <a:solidFill>
                  <a:srgbClr val="FF0066"/>
                </a:solidFill>
                <a:latin typeface="Times New Roman" panose="02020603050405020304" pitchFamily="18" charset="0"/>
                <a:cs typeface="Times New Roman" panose="02020603050405020304" pitchFamily="18" charset="0"/>
              </a:rPr>
              <a:t> City, office box # (62511),, Egypt</a:t>
            </a:r>
          </a:p>
          <a:p>
            <a:r>
              <a:rPr lang="en-US" sz="1200" b="1" dirty="0">
                <a:latin typeface="Times New Roman" panose="02020603050405020304" pitchFamily="18" charset="0"/>
                <a:cs typeface="Times New Roman" panose="02020603050405020304" pitchFamily="18" charset="0"/>
              </a:rPr>
              <a:t>Founder and Chair of the Scientific Innovation Research Group (SIRG)</a:t>
            </a:r>
          </a:p>
          <a:p>
            <a:r>
              <a:rPr lang="en-US" sz="1200" b="1" dirty="0">
                <a:solidFill>
                  <a:srgbClr val="005EA4"/>
                </a:solidFill>
                <a:latin typeface="Times New Roman" panose="02020603050405020304" pitchFamily="18" charset="0"/>
                <a:cs typeface="Times New Roman" panose="02020603050405020304" pitchFamily="18" charset="0"/>
              </a:rPr>
              <a:t>Managing Editor in Journal of </a:t>
            </a:r>
            <a:r>
              <a:rPr lang="en-US" sz="1200" b="1" dirty="0" err="1">
                <a:solidFill>
                  <a:srgbClr val="005EA4"/>
                </a:solidFill>
                <a:latin typeface="Times New Roman" panose="02020603050405020304" pitchFamily="18" charset="0"/>
                <a:cs typeface="Times New Roman" panose="02020603050405020304" pitchFamily="18" charset="0"/>
              </a:rPr>
              <a:t>CyberSecurity</a:t>
            </a:r>
            <a:r>
              <a:rPr lang="en-US" sz="1200" b="1" dirty="0">
                <a:solidFill>
                  <a:srgbClr val="005EA4"/>
                </a:solidFill>
                <a:latin typeface="Times New Roman" panose="02020603050405020304" pitchFamily="18" charset="0"/>
                <a:cs typeface="Times New Roman" panose="02020603050405020304" pitchFamily="18" charset="0"/>
              </a:rPr>
              <a:t> and Information</a:t>
            </a:r>
            <a:r>
              <a:rPr lang="en-US" sz="1200" b="1" dirty="0">
                <a:solidFill>
                  <a:srgbClr val="290AE2"/>
                </a:solidFill>
                <a:latin typeface="Times New Roman" panose="02020603050405020304" pitchFamily="18" charset="0"/>
                <a:cs typeface="Times New Roman" panose="02020603050405020304" pitchFamily="18" charset="0"/>
              </a:rPr>
              <a:t> </a:t>
            </a:r>
            <a:r>
              <a:rPr lang="en-US" sz="1200" b="1" dirty="0">
                <a:solidFill>
                  <a:srgbClr val="005EA4"/>
                </a:solidFill>
                <a:latin typeface="Times New Roman" panose="02020603050405020304" pitchFamily="18" charset="0"/>
                <a:cs typeface="Times New Roman" panose="02020603050405020304" pitchFamily="18" charset="0"/>
              </a:rPr>
              <a:t>Management (JCIM)</a:t>
            </a:r>
          </a:p>
          <a:p>
            <a:r>
              <a:rPr lang="en-US" sz="1200" b="1" dirty="0">
                <a:solidFill>
                  <a:srgbClr val="FF0000"/>
                </a:solidFill>
                <a:latin typeface="Times New Roman" panose="02020603050405020304" pitchFamily="18" charset="0"/>
                <a:cs typeface="Times New Roman" panose="02020603050405020304" pitchFamily="18" charset="0"/>
              </a:rPr>
              <a:t>Email: </a:t>
            </a:r>
            <a:r>
              <a:rPr lang="en-US" sz="1200" b="1" dirty="0">
                <a:solidFill>
                  <a:srgbClr val="290AE2"/>
                </a:solidFill>
                <a:latin typeface="Times New Roman" panose="02020603050405020304" pitchFamily="18" charset="0"/>
                <a:cs typeface="Times New Roman" panose="02020603050405020304" pitchFamily="18" charset="0"/>
              </a:rPr>
              <a:t>elngar_7@yahoo.co.uk</a:t>
            </a:r>
          </a:p>
          <a:p>
            <a:r>
              <a:rPr lang="en-US" sz="1200" b="1" dirty="0">
                <a:latin typeface="Times New Roman" panose="02020603050405020304" pitchFamily="18" charset="0"/>
                <a:cs typeface="Times New Roman" panose="02020603050405020304" pitchFamily="18" charset="0"/>
              </a:rPr>
              <a:t>Email: </a:t>
            </a:r>
            <a:r>
              <a:rPr lang="en-US" sz="1200" b="1" dirty="0">
                <a:solidFill>
                  <a:srgbClr val="290AE2"/>
                </a:solidFill>
                <a:latin typeface="Times New Roman" panose="02020603050405020304" pitchFamily="18" charset="0"/>
                <a:cs typeface="Times New Roman" panose="02020603050405020304" pitchFamily="18" charset="0"/>
              </a:rPr>
              <a:t>ahmedelnagar@fcis.bsu.edu.eg</a:t>
            </a:r>
            <a:br>
              <a:rPr lang="en-US" sz="1200" b="1" dirty="0">
                <a:solidFill>
                  <a:srgbClr val="290AE2"/>
                </a:solidFill>
                <a:latin typeface="Times New Roman" panose="02020603050405020304" pitchFamily="18" charset="0"/>
                <a:cs typeface="Times New Roman" panose="02020603050405020304" pitchFamily="18" charset="0"/>
              </a:rPr>
            </a:br>
            <a:r>
              <a:rPr lang="en-US" sz="1200" b="1" dirty="0">
                <a:solidFill>
                  <a:srgbClr val="290AE2"/>
                </a:solidFill>
                <a:latin typeface="Times New Roman" panose="02020603050405020304" pitchFamily="18" charset="0"/>
                <a:cs typeface="Times New Roman" panose="02020603050405020304" pitchFamily="18" charset="0"/>
              </a:rPr>
              <a:t>Mobile : (+2)01007400752</a:t>
            </a:r>
          </a:p>
          <a:p>
            <a:r>
              <a:rPr lang="en-US" sz="1200" b="1" dirty="0">
                <a:solidFill>
                  <a:srgbClr val="290AE2"/>
                </a:solidFill>
                <a:latin typeface="Times New Roman" panose="02020603050405020304" pitchFamily="18" charset="0"/>
                <a:cs typeface="Times New Roman" panose="02020603050405020304" pitchFamily="18" charset="0"/>
              </a:rPr>
              <a:t>www.sirg.club</a:t>
            </a:r>
            <a:br>
              <a:rPr lang="en-US" sz="1100" dirty="0">
                <a:latin typeface="Times New Roman" panose="02020603050405020304" pitchFamily="18" charset="0"/>
                <a:cs typeface="Times New Roman" panose="02020603050405020304" pitchFamily="18" charset="0"/>
              </a:rPr>
            </a:br>
            <a:endParaRPr lang="en-US" sz="1100" dirty="0">
              <a:effectLst/>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056F39D3-9E5E-4B53-BFAA-CF0C7AA424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2666" y="3719552"/>
            <a:ext cx="1255998" cy="1198351"/>
          </a:xfrm>
          <a:prstGeom prst="rect">
            <a:avLst/>
          </a:prstGeom>
        </p:spPr>
      </p:pic>
    </p:spTree>
    <p:extLst>
      <p:ext uri="{BB962C8B-B14F-4D97-AF65-F5344CB8AC3E}">
        <p14:creationId xmlns:p14="http://schemas.microsoft.com/office/powerpoint/2010/main" val="28860845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D9EC-2277-44B0-9BE2-134BE5925691}"/>
              </a:ext>
            </a:extLst>
          </p:cNvPr>
          <p:cNvSpPr>
            <a:spLocks noGrp="1"/>
          </p:cNvSpPr>
          <p:nvPr>
            <p:ph type="title"/>
          </p:nvPr>
        </p:nvSpPr>
        <p:spPr>
          <a:xfrm>
            <a:off x="303914" y="2114551"/>
            <a:ext cx="8153400" cy="1066800"/>
          </a:xfrm>
        </p:spPr>
        <p:txBody>
          <a:bodyPr/>
          <a:lstStyle/>
          <a:p>
            <a:pPr marL="320675" lvl="1" algn="ctr" fontAlgn="auto">
              <a:spcAft>
                <a:spcPts val="0"/>
              </a:spcAft>
              <a:defRPr/>
            </a:pPr>
            <a:r>
              <a:rPr lang="en-US" sz="4800" b="1" dirty="0">
                <a:solidFill>
                  <a:srgbClr val="FF0000"/>
                </a:solidFill>
                <a:latin typeface="Times New Roman" panose="02020603050405020304" pitchFamily="18" charset="0"/>
                <a:cs typeface="Times New Roman" panose="02020603050405020304" pitchFamily="18" charset="0"/>
              </a:rPr>
              <a:t>Types of Object Tracking</a:t>
            </a:r>
          </a:p>
        </p:txBody>
      </p:sp>
      <p:sp>
        <p:nvSpPr>
          <p:cNvPr id="5" name="Slide Number Placeholder 4">
            <a:extLst>
              <a:ext uri="{FF2B5EF4-FFF2-40B4-BE49-F238E27FC236}">
                <a16:creationId xmlns:a16="http://schemas.microsoft.com/office/drawing/2014/main" id="{C058F78B-6EE1-47C1-B297-A1511A79CA0B}"/>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5</a:t>
            </a:fld>
            <a:endParaRPr lang="en-US"/>
          </a:p>
        </p:txBody>
      </p:sp>
    </p:spTree>
    <p:extLst>
      <p:ext uri="{BB962C8B-B14F-4D97-AF65-F5344CB8AC3E}">
        <p14:creationId xmlns:p14="http://schemas.microsoft.com/office/powerpoint/2010/main" val="331647560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723E9E-6AFD-454D-B010-30938CC4F941}"/>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6</a:t>
            </a:fld>
            <a:endParaRPr lang="en-US"/>
          </a:p>
        </p:txBody>
      </p:sp>
      <p:sp>
        <p:nvSpPr>
          <p:cNvPr id="7" name="Title 1">
            <a:extLst>
              <a:ext uri="{FF2B5EF4-FFF2-40B4-BE49-F238E27FC236}">
                <a16:creationId xmlns:a16="http://schemas.microsoft.com/office/drawing/2014/main" id="{E182B629-49FC-48EB-9328-17951BE0D43E}"/>
              </a:ext>
            </a:extLst>
          </p:cNvPr>
          <p:cNvSpPr txBox="1">
            <a:spLocks/>
          </p:cNvSpPr>
          <p:nvPr/>
        </p:nvSpPr>
        <p:spPr bwMode="auto">
          <a:xfrm>
            <a:off x="1066800" y="343466"/>
            <a:ext cx="304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w Cen MT" pitchFamily="34" charset="0"/>
              </a:defRPr>
            </a:lvl2pPr>
            <a:lvl3pPr algn="l" rtl="0" fontAlgn="base">
              <a:spcBef>
                <a:spcPct val="0"/>
              </a:spcBef>
              <a:spcAft>
                <a:spcPct val="0"/>
              </a:spcAft>
              <a:defRPr sz="4200">
                <a:solidFill>
                  <a:schemeClr val="tx2"/>
                </a:solidFill>
                <a:latin typeface="Tw Cen MT" pitchFamily="34" charset="0"/>
              </a:defRPr>
            </a:lvl3pPr>
            <a:lvl4pPr algn="l" rtl="0" fontAlgn="base">
              <a:spcBef>
                <a:spcPct val="0"/>
              </a:spcBef>
              <a:spcAft>
                <a:spcPct val="0"/>
              </a:spcAft>
              <a:defRPr sz="4200">
                <a:solidFill>
                  <a:schemeClr val="tx2"/>
                </a:solidFill>
                <a:latin typeface="Tw Cen MT" pitchFamily="34" charset="0"/>
              </a:defRPr>
            </a:lvl4pPr>
            <a:lvl5pPr algn="l" rtl="0" fontAlgn="base">
              <a:spcBef>
                <a:spcPct val="0"/>
              </a:spcBef>
              <a:spcAft>
                <a:spcPct val="0"/>
              </a:spcAft>
              <a:defRPr sz="4200">
                <a:solidFill>
                  <a:schemeClr val="tx2"/>
                </a:solidFill>
                <a:latin typeface="Tw Cen MT" pitchFamily="34" charset="0"/>
              </a:defRPr>
            </a:lvl5pPr>
            <a:lvl6pPr marL="457200" algn="l" rtl="0" fontAlgn="base">
              <a:spcBef>
                <a:spcPct val="0"/>
              </a:spcBef>
              <a:spcAft>
                <a:spcPct val="0"/>
              </a:spcAft>
              <a:defRPr sz="4200">
                <a:solidFill>
                  <a:schemeClr val="tx2"/>
                </a:solidFill>
                <a:latin typeface="Tw Cen MT" pitchFamily="34" charset="0"/>
              </a:defRPr>
            </a:lvl6pPr>
            <a:lvl7pPr marL="914400" algn="l" rtl="0" fontAlgn="base">
              <a:spcBef>
                <a:spcPct val="0"/>
              </a:spcBef>
              <a:spcAft>
                <a:spcPct val="0"/>
              </a:spcAft>
              <a:defRPr sz="4200">
                <a:solidFill>
                  <a:schemeClr val="tx2"/>
                </a:solidFill>
                <a:latin typeface="Tw Cen MT" pitchFamily="34" charset="0"/>
              </a:defRPr>
            </a:lvl7pPr>
            <a:lvl8pPr marL="1371600" algn="l" rtl="0" fontAlgn="base">
              <a:spcBef>
                <a:spcPct val="0"/>
              </a:spcBef>
              <a:spcAft>
                <a:spcPct val="0"/>
              </a:spcAft>
              <a:defRPr sz="4200">
                <a:solidFill>
                  <a:schemeClr val="tx2"/>
                </a:solidFill>
                <a:latin typeface="Tw Cen MT" pitchFamily="34" charset="0"/>
              </a:defRPr>
            </a:lvl8pPr>
            <a:lvl9pPr marL="1828800" algn="l" rtl="0" fontAlgn="base">
              <a:spcBef>
                <a:spcPct val="0"/>
              </a:spcBef>
              <a:spcAft>
                <a:spcPct val="0"/>
              </a:spcAft>
              <a:defRPr sz="4200">
                <a:solidFill>
                  <a:schemeClr val="tx2"/>
                </a:solidFill>
                <a:latin typeface="Tw Cen MT" pitchFamily="34" charset="0"/>
              </a:defRPr>
            </a:lvl9pPr>
            <a:extLst/>
          </a:lstStyle>
          <a:p>
            <a:r>
              <a:rPr lang="en-US" sz="3200" b="1" dirty="0">
                <a:solidFill>
                  <a:srgbClr val="0070C0"/>
                </a:solidFill>
                <a:latin typeface="Times New Roman" panose="02020603050405020304" pitchFamily="18" charset="0"/>
                <a:cs typeface="Times New Roman" panose="02020603050405020304" pitchFamily="18" charset="0"/>
              </a:rPr>
              <a:t>Video Tracking</a:t>
            </a:r>
            <a:endParaRPr lang="ar-EG" sz="3200" dirty="0"/>
          </a:p>
        </p:txBody>
      </p:sp>
      <p:sp>
        <p:nvSpPr>
          <p:cNvPr id="2" name="مستطيل 1"/>
          <p:cNvSpPr/>
          <p:nvPr/>
        </p:nvSpPr>
        <p:spPr>
          <a:xfrm>
            <a:off x="533400" y="1417588"/>
            <a:ext cx="8153400" cy="3046988"/>
          </a:xfrm>
          <a:prstGeom prst="rect">
            <a:avLst/>
          </a:prstGeom>
        </p:spPr>
        <p:txBody>
          <a:bodyPr wrap="square">
            <a:spAutoFit/>
          </a:bodyPr>
          <a:lstStyle/>
          <a:p>
            <a:pPr marL="285750" indent="-285750">
              <a:lnSpc>
                <a:spcPct val="150000"/>
              </a:lnSpc>
              <a:buFont typeface="Arial" pitchFamily="34" charset="0"/>
              <a:buChar char="•"/>
            </a:pPr>
            <a:r>
              <a:rPr lang="en-US" sz="1600" dirty="0">
                <a:latin typeface="Times New Roman" pitchFamily="18" charset="0"/>
                <a:cs typeface="Times New Roman" pitchFamily="18" charset="0"/>
              </a:rPr>
              <a:t>Video tracking is an application of object tracking where moving objects are located within video information. Hence, video tracking systems are able to process live, real-time footage and also recorded video files.</a:t>
            </a:r>
          </a:p>
          <a:p>
            <a:pPr marL="285750" indent="-285750">
              <a:lnSpc>
                <a:spcPct val="150000"/>
              </a:lnSpc>
              <a:buFont typeface="Arial" pitchFamily="34" charset="0"/>
              <a:buChar char="•"/>
            </a:pPr>
            <a:r>
              <a:rPr lang="en-US" sz="1600" dirty="0">
                <a:latin typeface="Times New Roman" pitchFamily="18" charset="0"/>
                <a:cs typeface="Times New Roman" pitchFamily="18" charset="0"/>
              </a:rPr>
              <a:t>The processes used to execute video tracking tasks differ based on which type of video input is targeted</a:t>
            </a:r>
          </a:p>
          <a:p>
            <a:pPr marL="285750" indent="-285750">
              <a:lnSpc>
                <a:spcPct val="150000"/>
              </a:lnSpc>
              <a:buFont typeface="Arial" pitchFamily="34" charset="0"/>
              <a:buChar char="•"/>
            </a:pPr>
            <a:r>
              <a:rPr lang="en-US" sz="1600" dirty="0">
                <a:latin typeface="Times New Roman" pitchFamily="18" charset="0"/>
                <a:cs typeface="Times New Roman" pitchFamily="18" charset="0"/>
              </a:rPr>
              <a:t>Different video tracking applications play an important role in video analytics, in scene understanding for security, military, transportation, and other industries. Today, a wide range of real-time computer vision and deep learning applications use video tracking methods</a:t>
            </a:r>
          </a:p>
        </p:txBody>
      </p:sp>
    </p:spTree>
    <p:extLst>
      <p:ext uri="{BB962C8B-B14F-4D97-AF65-F5344CB8AC3E}">
        <p14:creationId xmlns:p14="http://schemas.microsoft.com/office/powerpoint/2010/main" val="2986648298"/>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9AA5BD-571A-4BC8-8750-071C3C6832C2}"/>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7</a:t>
            </a:fld>
            <a:endParaRPr lang="en-US"/>
          </a:p>
        </p:txBody>
      </p:sp>
      <p:sp>
        <p:nvSpPr>
          <p:cNvPr id="10" name="Title 1">
            <a:extLst>
              <a:ext uri="{FF2B5EF4-FFF2-40B4-BE49-F238E27FC236}">
                <a16:creationId xmlns:a16="http://schemas.microsoft.com/office/drawing/2014/main" id="{DDF75D52-3BEC-4554-AB28-058AF470E4ED}"/>
              </a:ext>
            </a:extLst>
          </p:cNvPr>
          <p:cNvSpPr>
            <a:spLocks noGrp="1"/>
          </p:cNvSpPr>
          <p:nvPr>
            <p:ph type="title"/>
          </p:nvPr>
        </p:nvSpPr>
        <p:spPr>
          <a:xfrm>
            <a:off x="1066800" y="285750"/>
            <a:ext cx="5254254" cy="6096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Image Tracking</a:t>
            </a:r>
          </a:p>
        </p:txBody>
      </p:sp>
      <p:sp>
        <p:nvSpPr>
          <p:cNvPr id="2" name="مستطيل 1"/>
          <p:cNvSpPr/>
          <p:nvPr/>
        </p:nvSpPr>
        <p:spPr>
          <a:xfrm>
            <a:off x="609600" y="1504950"/>
            <a:ext cx="8382000" cy="3416320"/>
          </a:xfrm>
          <a:prstGeom prst="rect">
            <a:avLst/>
          </a:prstGeom>
        </p:spPr>
        <p:txBody>
          <a:bodyPr wrap="square">
            <a:spAutoFit/>
          </a:bodyPr>
          <a:lstStyle/>
          <a:p>
            <a:pPr marL="285750" indent="-285750">
              <a:lnSpc>
                <a:spcPct val="150000"/>
              </a:lnSpc>
              <a:buFont typeface="Arial" pitchFamily="34" charset="0"/>
              <a:buChar char="•"/>
            </a:pPr>
            <a:r>
              <a:rPr lang="en-US" sz="1600" dirty="0">
                <a:latin typeface="Times New Roman" pitchFamily="18" charset="0"/>
                <a:cs typeface="Times New Roman" pitchFamily="18" charset="0"/>
              </a:rPr>
              <a:t>Image tracking is meant for detecting two-dimensional images of interest in a given input. That image is then continuously tracked as they move in the setting.</a:t>
            </a:r>
          </a:p>
          <a:p>
            <a:pPr marL="285750" indent="-285750">
              <a:lnSpc>
                <a:spcPct val="150000"/>
              </a:lnSpc>
              <a:buFont typeface="Arial" pitchFamily="34" charset="0"/>
              <a:buChar char="•"/>
            </a:pPr>
            <a:r>
              <a:rPr lang="en-US" sz="1600" dirty="0">
                <a:latin typeface="Times New Roman" pitchFamily="18" charset="0"/>
                <a:cs typeface="Times New Roman" pitchFamily="18" charset="0"/>
              </a:rPr>
              <a:t>Image tracking is ideal for datasets with highly contrasting images (ex. black and white), asymmetry, few patterns, and multiple identifiable differences between the image of interest and other images in the image set.</a:t>
            </a:r>
          </a:p>
          <a:p>
            <a:pPr marL="285750" indent="-285750">
              <a:lnSpc>
                <a:spcPct val="150000"/>
              </a:lnSpc>
              <a:buFont typeface="Arial" pitchFamily="34" charset="0"/>
              <a:buChar char="•"/>
            </a:pPr>
            <a:r>
              <a:rPr lang="en-US" sz="1600" dirty="0">
                <a:latin typeface="Times New Roman" pitchFamily="18" charset="0"/>
                <a:cs typeface="Times New Roman" pitchFamily="18" charset="0"/>
              </a:rPr>
              <a:t>Image tracking relies on computer vision to detect and augment images after image targets are predetermined.</a:t>
            </a:r>
          </a:p>
          <a:p>
            <a:pPr>
              <a:lnSpc>
                <a:spcPct val="150000"/>
              </a:lnSpc>
            </a:pP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864066004"/>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FCC301-37A8-D346-A0DC-4A798AED40EF}"/>
              </a:ext>
            </a:extLst>
          </p:cNvPr>
          <p:cNvSpPr>
            <a:spLocks noGrp="1"/>
          </p:cNvSpPr>
          <p:nvPr>
            <p:ph type="sldNum" sz="quarter" idx="16"/>
          </p:nvPr>
        </p:nvSpPr>
        <p:spPr>
          <a:xfrm>
            <a:off x="0" y="1123950"/>
            <a:ext cx="533400" cy="182563"/>
          </a:xfrm>
        </p:spPr>
        <p:txBody>
          <a:bodyPr vert="horz" rtlCol="0" anchor="ctr" anchorCtr="0">
            <a:normAutofit/>
          </a:bodyPr>
          <a:lstStyle/>
          <a:p>
            <a:pPr>
              <a:lnSpc>
                <a:spcPct val="90000"/>
              </a:lnSpc>
              <a:spcAft>
                <a:spcPts val="600"/>
              </a:spcAft>
              <a:defRPr/>
            </a:pPr>
            <a:fld id="{7C8AB547-9C1F-414B-B3AA-CAF45CA5E9D5}" type="slidenum">
              <a:rPr lang="en-US" sz="600" b="1" kern="1200">
                <a:latin typeface="+mn-lt"/>
                <a:ea typeface="+mn-ea"/>
                <a:cs typeface="+mn-cs"/>
              </a:rPr>
              <a:pPr>
                <a:lnSpc>
                  <a:spcPct val="90000"/>
                </a:lnSpc>
                <a:spcAft>
                  <a:spcPts val="600"/>
                </a:spcAft>
                <a:defRPr/>
              </a:pPr>
              <a:t>8</a:t>
            </a:fld>
            <a:endParaRPr lang="en-US" sz="600" b="1" kern="1200">
              <a:latin typeface="+mn-lt"/>
              <a:ea typeface="+mn-ea"/>
              <a:cs typeface="+mn-cs"/>
            </a:endParaRPr>
          </a:p>
        </p:txBody>
      </p:sp>
      <p:sp>
        <p:nvSpPr>
          <p:cNvPr id="6" name="TextBox 5">
            <a:extLst>
              <a:ext uri="{FF2B5EF4-FFF2-40B4-BE49-F238E27FC236}">
                <a16:creationId xmlns:a16="http://schemas.microsoft.com/office/drawing/2014/main" id="{58F40B37-597A-3B49-936B-E0C4495BBE93}"/>
              </a:ext>
            </a:extLst>
          </p:cNvPr>
          <p:cNvSpPr txBox="1"/>
          <p:nvPr/>
        </p:nvSpPr>
        <p:spPr>
          <a:xfrm>
            <a:off x="801384" y="1664413"/>
            <a:ext cx="184731" cy="369332"/>
          </a:xfrm>
          <a:prstGeom prst="rect">
            <a:avLst/>
          </a:prstGeom>
          <a:noFill/>
        </p:spPr>
        <p:txBody>
          <a:bodyPr wrap="none" rtlCol="0">
            <a:spAutoFit/>
          </a:bodyPr>
          <a:lstStyle/>
          <a:p>
            <a:endParaRPr lang="x-none" dirty="0"/>
          </a:p>
        </p:txBody>
      </p:sp>
      <p:sp>
        <p:nvSpPr>
          <p:cNvPr id="7" name="Title 1">
            <a:extLst>
              <a:ext uri="{FF2B5EF4-FFF2-40B4-BE49-F238E27FC236}">
                <a16:creationId xmlns:a16="http://schemas.microsoft.com/office/drawing/2014/main" id="{755E41FA-FA8E-4E7B-B2D8-7E1C5873CD08}"/>
              </a:ext>
            </a:extLst>
          </p:cNvPr>
          <p:cNvSpPr txBox="1">
            <a:spLocks/>
          </p:cNvSpPr>
          <p:nvPr/>
        </p:nvSpPr>
        <p:spPr bwMode="auto">
          <a:xfrm>
            <a:off x="995640" y="285750"/>
            <a:ext cx="5943600" cy="6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Tw Cen MT" pitchFamily="34" charset="0"/>
              </a:defRPr>
            </a:lvl2pPr>
            <a:lvl3pPr algn="l" rtl="0" fontAlgn="base">
              <a:spcBef>
                <a:spcPct val="0"/>
              </a:spcBef>
              <a:spcAft>
                <a:spcPct val="0"/>
              </a:spcAft>
              <a:defRPr sz="4200">
                <a:solidFill>
                  <a:schemeClr val="tx2"/>
                </a:solidFill>
                <a:latin typeface="Tw Cen MT" pitchFamily="34" charset="0"/>
              </a:defRPr>
            </a:lvl3pPr>
            <a:lvl4pPr algn="l" rtl="0" fontAlgn="base">
              <a:spcBef>
                <a:spcPct val="0"/>
              </a:spcBef>
              <a:spcAft>
                <a:spcPct val="0"/>
              </a:spcAft>
              <a:defRPr sz="4200">
                <a:solidFill>
                  <a:schemeClr val="tx2"/>
                </a:solidFill>
                <a:latin typeface="Tw Cen MT" pitchFamily="34" charset="0"/>
              </a:defRPr>
            </a:lvl4pPr>
            <a:lvl5pPr algn="l" rtl="0" fontAlgn="base">
              <a:spcBef>
                <a:spcPct val="0"/>
              </a:spcBef>
              <a:spcAft>
                <a:spcPct val="0"/>
              </a:spcAft>
              <a:defRPr sz="4200">
                <a:solidFill>
                  <a:schemeClr val="tx2"/>
                </a:solidFill>
                <a:latin typeface="Tw Cen MT" pitchFamily="34" charset="0"/>
              </a:defRPr>
            </a:lvl5pPr>
            <a:lvl6pPr marL="457200" algn="l" rtl="0" fontAlgn="base">
              <a:spcBef>
                <a:spcPct val="0"/>
              </a:spcBef>
              <a:spcAft>
                <a:spcPct val="0"/>
              </a:spcAft>
              <a:defRPr sz="4200">
                <a:solidFill>
                  <a:schemeClr val="tx2"/>
                </a:solidFill>
                <a:latin typeface="Tw Cen MT" pitchFamily="34" charset="0"/>
              </a:defRPr>
            </a:lvl6pPr>
            <a:lvl7pPr marL="914400" algn="l" rtl="0" fontAlgn="base">
              <a:spcBef>
                <a:spcPct val="0"/>
              </a:spcBef>
              <a:spcAft>
                <a:spcPct val="0"/>
              </a:spcAft>
              <a:defRPr sz="4200">
                <a:solidFill>
                  <a:schemeClr val="tx2"/>
                </a:solidFill>
                <a:latin typeface="Tw Cen MT" pitchFamily="34" charset="0"/>
              </a:defRPr>
            </a:lvl7pPr>
            <a:lvl8pPr marL="1371600" algn="l" rtl="0" fontAlgn="base">
              <a:spcBef>
                <a:spcPct val="0"/>
              </a:spcBef>
              <a:spcAft>
                <a:spcPct val="0"/>
              </a:spcAft>
              <a:defRPr sz="4200">
                <a:solidFill>
                  <a:schemeClr val="tx2"/>
                </a:solidFill>
                <a:latin typeface="Tw Cen MT" pitchFamily="34" charset="0"/>
              </a:defRPr>
            </a:lvl8pPr>
            <a:lvl9pPr marL="1828800" algn="l" rtl="0" fontAlgn="base">
              <a:spcBef>
                <a:spcPct val="0"/>
              </a:spcBef>
              <a:spcAft>
                <a:spcPct val="0"/>
              </a:spcAft>
              <a:defRPr sz="4200">
                <a:solidFill>
                  <a:schemeClr val="tx2"/>
                </a:solidFill>
                <a:latin typeface="Tw Cen MT" pitchFamily="34" charset="0"/>
              </a:defRPr>
            </a:lvl9pPr>
            <a:extLst/>
          </a:lstStyle>
          <a:p>
            <a:r>
              <a:rPr lang="en-US" sz="3200" b="1" dirty="0">
                <a:solidFill>
                  <a:srgbClr val="0070C0"/>
                </a:solidFill>
                <a:latin typeface="Times New Roman" panose="02020603050405020304" pitchFamily="18" charset="0"/>
                <a:cs typeface="Times New Roman" panose="02020603050405020304" pitchFamily="18" charset="0"/>
              </a:rPr>
              <a:t>Object tracking camera</a:t>
            </a:r>
          </a:p>
        </p:txBody>
      </p:sp>
      <p:sp>
        <p:nvSpPr>
          <p:cNvPr id="2" name="مستطيل 1"/>
          <p:cNvSpPr/>
          <p:nvPr/>
        </p:nvSpPr>
        <p:spPr>
          <a:xfrm>
            <a:off x="609600" y="1504950"/>
            <a:ext cx="8305800" cy="2215991"/>
          </a:xfrm>
          <a:prstGeom prst="rect">
            <a:avLst/>
          </a:prstGeom>
        </p:spPr>
        <p:txBody>
          <a:bodyPr wrap="square">
            <a:spAutoFit/>
          </a:bodyPr>
          <a:lstStyle/>
          <a:p>
            <a:pPr>
              <a:lnSpc>
                <a:spcPct val="150000"/>
              </a:lnSpc>
            </a:pPr>
            <a:r>
              <a:rPr lang="en-US" sz="1600" dirty="0">
                <a:latin typeface="Times New Roman" pitchFamily="18" charset="0"/>
                <a:cs typeface="Times New Roman" pitchFamily="18" charset="0"/>
              </a:rPr>
              <a:t>Modern object tracking methods can be applied to real-time video streams of basically any camera. Therefore, the video feed of a USB camera or an IP camera can be used to perform object tracking, by feeding the individual frames to a tracking algorithm. Frame skipping or parallelized processing are common methods to improve object tracking performance with real-time video feeds of one or multiple cameras.</a:t>
            </a:r>
          </a:p>
          <a:p>
            <a:endParaRPr lang="en-US" dirty="0"/>
          </a:p>
        </p:txBody>
      </p:sp>
    </p:spTree>
    <p:extLst>
      <p:ext uri="{BB962C8B-B14F-4D97-AF65-F5344CB8AC3E}">
        <p14:creationId xmlns:p14="http://schemas.microsoft.com/office/powerpoint/2010/main" val="3885138325"/>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A77208-6EAE-4D41-AD1B-A82D72DA928C}"/>
              </a:ext>
            </a:extLst>
          </p:cNvPr>
          <p:cNvSpPr>
            <a:spLocks noGrp="1"/>
          </p:cNvSpPr>
          <p:nvPr>
            <p:ph type="sldNum" sz="quarter" idx="16"/>
          </p:nvPr>
        </p:nvSpPr>
        <p:spPr/>
        <p:txBody>
          <a:bodyPr>
            <a:normAutofit fontScale="47500" lnSpcReduction="20000"/>
          </a:bodyPr>
          <a:lstStyle/>
          <a:p>
            <a:pPr>
              <a:defRPr/>
            </a:pPr>
            <a:fld id="{7C8AB547-9C1F-414B-B3AA-CAF45CA5E9D5}" type="slidenum">
              <a:rPr lang="en-US" smtClean="0"/>
              <a:pPr>
                <a:defRPr/>
              </a:pPr>
              <a:t>9</a:t>
            </a:fld>
            <a:endParaRPr lang="en-US"/>
          </a:p>
        </p:txBody>
      </p:sp>
      <p:sp>
        <p:nvSpPr>
          <p:cNvPr id="7" name="Title 1">
            <a:extLst>
              <a:ext uri="{FF2B5EF4-FFF2-40B4-BE49-F238E27FC236}">
                <a16:creationId xmlns:a16="http://schemas.microsoft.com/office/drawing/2014/main" id="{A2529AFC-FAE3-457E-9E88-53C207CDE1C2}"/>
              </a:ext>
            </a:extLst>
          </p:cNvPr>
          <p:cNvSpPr>
            <a:spLocks noGrp="1"/>
          </p:cNvSpPr>
          <p:nvPr>
            <p:ph type="title"/>
          </p:nvPr>
        </p:nvSpPr>
        <p:spPr>
          <a:xfrm>
            <a:off x="1066800" y="348722"/>
            <a:ext cx="5254254" cy="533400"/>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Visual Tracking</a:t>
            </a:r>
          </a:p>
        </p:txBody>
      </p:sp>
      <p:sp>
        <p:nvSpPr>
          <p:cNvPr id="2" name="مستطيل 1"/>
          <p:cNvSpPr/>
          <p:nvPr/>
        </p:nvSpPr>
        <p:spPr>
          <a:xfrm>
            <a:off x="609600" y="1556088"/>
            <a:ext cx="8305800" cy="1477328"/>
          </a:xfrm>
          <a:prstGeom prst="rect">
            <a:avLst/>
          </a:prstGeom>
        </p:spPr>
        <p:txBody>
          <a:bodyPr wrap="square">
            <a:spAutoFit/>
          </a:bodyPr>
          <a:lstStyle/>
          <a:p>
            <a:pPr>
              <a:lnSpc>
                <a:spcPct val="150000"/>
              </a:lnSpc>
            </a:pPr>
            <a:r>
              <a:rPr lang="en-US" sz="1600" dirty="0">
                <a:latin typeface="Times New Roman" pitchFamily="18" charset="0"/>
                <a:cs typeface="Times New Roman" pitchFamily="18" charset="0"/>
              </a:rPr>
              <a:t>Visual tracking or visual target-tracking is a research topic in computer vision that is applied in a large range of everyday scenarios. The goal of visual tracking is to estimate the future position of a visual target that was initialized without the availability of the rest of the video.</a:t>
            </a:r>
          </a:p>
          <a:p>
            <a:endParaRPr lang="en-US" dirty="0"/>
          </a:p>
        </p:txBody>
      </p:sp>
    </p:spTree>
    <p:extLst>
      <p:ext uri="{BB962C8B-B14F-4D97-AF65-F5344CB8AC3E}">
        <p14:creationId xmlns:p14="http://schemas.microsoft.com/office/powerpoint/2010/main" val="4169109022"/>
      </p:ext>
    </p:extLst>
  </p:cSld>
  <p:clrMapOvr>
    <a:masterClrMapping/>
  </p:clrMapOvr>
  <p:transition spd="slow">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 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otalTime>0</TotalTime>
  <Words>3306</Words>
  <Application>Microsoft Office PowerPoint</Application>
  <PresentationFormat>On-screen Show (16:9)</PresentationFormat>
  <Paragraphs>294</Paragraphs>
  <Slides>42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Times New Roman</vt:lpstr>
      <vt:lpstr>Tw Cen MT</vt:lpstr>
      <vt:lpstr>Wingdings</vt:lpstr>
      <vt:lpstr>Wingdings 2</vt:lpstr>
      <vt:lpstr>Widescreen Presentation</vt:lpstr>
      <vt:lpstr>PowerPoint Presentation</vt:lpstr>
      <vt:lpstr>Outline</vt:lpstr>
      <vt:lpstr>PowerPoint Presentation</vt:lpstr>
      <vt:lpstr>Object Tracing Applications</vt:lpstr>
      <vt:lpstr>Types of Object Tracking</vt:lpstr>
      <vt:lpstr>PowerPoint Presentation</vt:lpstr>
      <vt:lpstr>Image Tracking</vt:lpstr>
      <vt:lpstr>PowerPoint Presentation</vt:lpstr>
      <vt:lpstr>Visual Tracking</vt:lpstr>
      <vt:lpstr>Levels of Object Tracking</vt:lpstr>
      <vt:lpstr>PowerPoint Presentation</vt:lpstr>
      <vt:lpstr>Single Object Tracking</vt:lpstr>
      <vt:lpstr>PowerPoint Presentation</vt:lpstr>
      <vt:lpstr>Multiple Object Tracking (Cont.)</vt:lpstr>
      <vt:lpstr>Multiple Object Tracking (Cont.)</vt:lpstr>
      <vt:lpstr>PowerPoint Presentation</vt:lpstr>
      <vt:lpstr>PowerPoint Presentation</vt:lpstr>
      <vt:lpstr>PowerPoint Presentation</vt:lpstr>
      <vt:lpstr>PowerPoint Presentation</vt:lpstr>
      <vt:lpstr>PowerPoint Presentation</vt:lpstr>
      <vt:lpstr> Interaction Model Cont..</vt:lpstr>
      <vt:lpstr>PowerPoint Presentation</vt:lpstr>
      <vt:lpstr>PowerPoint Presentation</vt:lpstr>
      <vt:lpstr>PowerPoint Presentation</vt:lpstr>
      <vt:lpstr>  Inference Model Cont..</vt:lpstr>
      <vt:lpstr>Object Tracking challenges?</vt:lpstr>
      <vt:lpstr>PowerPoint Presentation</vt:lpstr>
      <vt:lpstr>Background Distractions</vt:lpstr>
      <vt:lpstr>Multiple Spatial Scales</vt:lpstr>
      <vt:lpstr>Multiple Spatial Scales techniques  </vt:lpstr>
      <vt:lpstr>Multiple Spatial Scales techniques </vt:lpstr>
      <vt:lpstr>Multiple Spatial Scales techniques </vt:lpstr>
      <vt:lpstr>PowerPoint Presentation</vt:lpstr>
      <vt:lpstr>Object Tracking Algorithms</vt:lpstr>
      <vt:lpstr>Object Tracking Algorithms</vt:lpstr>
      <vt:lpstr>Object Tracking Algorithms(Cont.)</vt:lpstr>
      <vt:lpstr>PowerPoint Presentation</vt:lpstr>
      <vt:lpstr>Disadvantages</vt:lpstr>
      <vt:lpstr>Applications </vt:lpstr>
      <vt:lpstr>Conclusions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2021-01-19T13:48:34Z</dcterms:created>
  <dcterms:modified xsi:type="dcterms:W3CDTF">2022-01-02T19:18:53Z</dcterms:modified>
</cp:coreProperties>
</file>